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18"/>
  </p:notes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12192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63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663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85101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29585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981425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45110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48120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1639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5083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9462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696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4548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9537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42529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11402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5234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77969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37251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6805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35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3" Type="http://schemas.openxmlformats.org/officeDocument/2006/relationships/image" Target="../media/image136.png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5" Type="http://schemas.openxmlformats.org/officeDocument/2006/relationships/image" Target="../media/image137.png"/><Relationship Id="rId15" Type="http://schemas.openxmlformats.org/officeDocument/2006/relationships/image" Target="../media/image147.png"/><Relationship Id="rId10" Type="http://schemas.openxmlformats.org/officeDocument/2006/relationships/image" Target="../media/image142.png"/><Relationship Id="rId4" Type="http://schemas.openxmlformats.org/officeDocument/2006/relationships/image" Target="../media/image4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8.png"/><Relationship Id="rId18" Type="http://schemas.openxmlformats.org/officeDocument/2006/relationships/image" Target="../media/image163.png"/><Relationship Id="rId3" Type="http://schemas.openxmlformats.org/officeDocument/2006/relationships/image" Target="../media/image149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17" Type="http://schemas.openxmlformats.org/officeDocument/2006/relationships/image" Target="../media/image16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1.png"/><Relationship Id="rId11" Type="http://schemas.openxmlformats.org/officeDocument/2006/relationships/image" Target="../media/image156.png"/><Relationship Id="rId5" Type="http://schemas.openxmlformats.org/officeDocument/2006/relationships/image" Target="../media/image150.png"/><Relationship Id="rId15" Type="http://schemas.openxmlformats.org/officeDocument/2006/relationships/image" Target="../media/image160.png"/><Relationship Id="rId10" Type="http://schemas.openxmlformats.org/officeDocument/2006/relationships/image" Target="../media/image155.png"/><Relationship Id="rId19" Type="http://schemas.openxmlformats.org/officeDocument/2006/relationships/image" Target="../media/image164.png"/><Relationship Id="rId4" Type="http://schemas.openxmlformats.org/officeDocument/2006/relationships/image" Target="../media/image24.png"/><Relationship Id="rId9" Type="http://schemas.openxmlformats.org/officeDocument/2006/relationships/image" Target="../media/image154.png"/><Relationship Id="rId14" Type="http://schemas.openxmlformats.org/officeDocument/2006/relationships/image" Target="../media/image1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72.png"/><Relationship Id="rId18" Type="http://schemas.openxmlformats.org/officeDocument/2006/relationships/image" Target="../media/image177.png"/><Relationship Id="rId3" Type="http://schemas.openxmlformats.org/officeDocument/2006/relationships/image" Target="../media/image3.png"/><Relationship Id="rId7" Type="http://schemas.openxmlformats.org/officeDocument/2006/relationships/image" Target="../media/image167.png"/><Relationship Id="rId12" Type="http://schemas.openxmlformats.org/officeDocument/2006/relationships/image" Target="../media/image171.png"/><Relationship Id="rId17" Type="http://schemas.openxmlformats.org/officeDocument/2006/relationships/image" Target="../media/image176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75.png"/><Relationship Id="rId20" Type="http://schemas.openxmlformats.org/officeDocument/2006/relationships/image" Target="../media/image17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6.png"/><Relationship Id="rId11" Type="http://schemas.openxmlformats.org/officeDocument/2006/relationships/image" Target="../media/image170.png"/><Relationship Id="rId5" Type="http://schemas.openxmlformats.org/officeDocument/2006/relationships/image" Target="../media/image165.png"/><Relationship Id="rId15" Type="http://schemas.openxmlformats.org/officeDocument/2006/relationships/image" Target="../media/image174.png"/><Relationship Id="rId10" Type="http://schemas.openxmlformats.org/officeDocument/2006/relationships/image" Target="../media/image169.png"/><Relationship Id="rId19" Type="http://schemas.openxmlformats.org/officeDocument/2006/relationships/image" Target="../media/image178.png"/><Relationship Id="rId4" Type="http://schemas.openxmlformats.org/officeDocument/2006/relationships/image" Target="../media/image24.png"/><Relationship Id="rId9" Type="http://schemas.openxmlformats.org/officeDocument/2006/relationships/image" Target="../media/image168.png"/><Relationship Id="rId14" Type="http://schemas.openxmlformats.org/officeDocument/2006/relationships/image" Target="../media/image17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13" Type="http://schemas.openxmlformats.org/officeDocument/2006/relationships/image" Target="../media/image189.png"/><Relationship Id="rId3" Type="http://schemas.openxmlformats.org/officeDocument/2006/relationships/image" Target="../media/image180.png"/><Relationship Id="rId7" Type="http://schemas.openxmlformats.org/officeDocument/2006/relationships/image" Target="../media/image183.png"/><Relationship Id="rId12" Type="http://schemas.openxmlformats.org/officeDocument/2006/relationships/image" Target="../media/image188.png"/><Relationship Id="rId17" Type="http://schemas.openxmlformats.org/officeDocument/2006/relationships/image" Target="../media/image192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9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2.png"/><Relationship Id="rId11" Type="http://schemas.openxmlformats.org/officeDocument/2006/relationships/image" Target="../media/image187.png"/><Relationship Id="rId5" Type="http://schemas.openxmlformats.org/officeDocument/2006/relationships/image" Target="../media/image181.png"/><Relationship Id="rId15" Type="http://schemas.openxmlformats.org/officeDocument/2006/relationships/image" Target="../media/image160.png"/><Relationship Id="rId10" Type="http://schemas.openxmlformats.org/officeDocument/2006/relationships/image" Target="../media/image186.png"/><Relationship Id="rId4" Type="http://schemas.openxmlformats.org/officeDocument/2006/relationships/image" Target="../media/image24.png"/><Relationship Id="rId9" Type="http://schemas.openxmlformats.org/officeDocument/2006/relationships/image" Target="../media/image185.png"/><Relationship Id="rId14" Type="http://schemas.openxmlformats.org/officeDocument/2006/relationships/image" Target="../media/image1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201.png"/><Relationship Id="rId18" Type="http://schemas.openxmlformats.org/officeDocument/2006/relationships/image" Target="../media/image206.png"/><Relationship Id="rId3" Type="http://schemas.openxmlformats.org/officeDocument/2006/relationships/image" Target="../media/image3.png"/><Relationship Id="rId21" Type="http://schemas.openxmlformats.org/officeDocument/2006/relationships/image" Target="../media/image209.png"/><Relationship Id="rId7" Type="http://schemas.openxmlformats.org/officeDocument/2006/relationships/image" Target="../media/image195.png"/><Relationship Id="rId12" Type="http://schemas.openxmlformats.org/officeDocument/2006/relationships/image" Target="../media/image200.png"/><Relationship Id="rId17" Type="http://schemas.openxmlformats.org/officeDocument/2006/relationships/image" Target="../media/image205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04.png"/><Relationship Id="rId20" Type="http://schemas.openxmlformats.org/officeDocument/2006/relationships/image" Target="../media/image20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4.png"/><Relationship Id="rId11" Type="http://schemas.openxmlformats.org/officeDocument/2006/relationships/image" Target="../media/image199.png"/><Relationship Id="rId5" Type="http://schemas.openxmlformats.org/officeDocument/2006/relationships/image" Target="../media/image193.png"/><Relationship Id="rId15" Type="http://schemas.openxmlformats.org/officeDocument/2006/relationships/image" Target="../media/image203.png"/><Relationship Id="rId10" Type="http://schemas.openxmlformats.org/officeDocument/2006/relationships/image" Target="../media/image198.png"/><Relationship Id="rId19" Type="http://schemas.openxmlformats.org/officeDocument/2006/relationships/image" Target="../media/image207.png"/><Relationship Id="rId4" Type="http://schemas.openxmlformats.org/officeDocument/2006/relationships/image" Target="../media/image24.png"/><Relationship Id="rId9" Type="http://schemas.openxmlformats.org/officeDocument/2006/relationships/image" Target="../media/image197.png"/><Relationship Id="rId14" Type="http://schemas.openxmlformats.org/officeDocument/2006/relationships/image" Target="../media/image202.png"/><Relationship Id="rId22" Type="http://schemas.openxmlformats.org/officeDocument/2006/relationships/image" Target="../media/image2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13" Type="http://schemas.openxmlformats.org/officeDocument/2006/relationships/image" Target="../media/image219.png"/><Relationship Id="rId18" Type="http://schemas.openxmlformats.org/officeDocument/2006/relationships/image" Target="../media/image224.png"/><Relationship Id="rId3" Type="http://schemas.openxmlformats.org/officeDocument/2006/relationships/image" Target="../media/image3.png"/><Relationship Id="rId21" Type="http://schemas.openxmlformats.org/officeDocument/2006/relationships/image" Target="../media/image227.png"/><Relationship Id="rId7" Type="http://schemas.openxmlformats.org/officeDocument/2006/relationships/image" Target="../media/image213.png"/><Relationship Id="rId12" Type="http://schemas.openxmlformats.org/officeDocument/2006/relationships/image" Target="../media/image218.png"/><Relationship Id="rId17" Type="http://schemas.openxmlformats.org/officeDocument/2006/relationships/image" Target="../media/image22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22.png"/><Relationship Id="rId20" Type="http://schemas.openxmlformats.org/officeDocument/2006/relationships/image" Target="../media/image22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2.png"/><Relationship Id="rId11" Type="http://schemas.openxmlformats.org/officeDocument/2006/relationships/image" Target="../media/image217.png"/><Relationship Id="rId24" Type="http://schemas.openxmlformats.org/officeDocument/2006/relationships/image" Target="../media/image230.png"/><Relationship Id="rId5" Type="http://schemas.openxmlformats.org/officeDocument/2006/relationships/image" Target="../media/image211.png"/><Relationship Id="rId15" Type="http://schemas.openxmlformats.org/officeDocument/2006/relationships/image" Target="../media/image221.png"/><Relationship Id="rId23" Type="http://schemas.openxmlformats.org/officeDocument/2006/relationships/image" Target="../media/image229.png"/><Relationship Id="rId10" Type="http://schemas.openxmlformats.org/officeDocument/2006/relationships/image" Target="../media/image216.png"/><Relationship Id="rId19" Type="http://schemas.openxmlformats.org/officeDocument/2006/relationships/image" Target="../media/image225.png"/><Relationship Id="rId4" Type="http://schemas.openxmlformats.org/officeDocument/2006/relationships/image" Target="../media/image24.png"/><Relationship Id="rId9" Type="http://schemas.openxmlformats.org/officeDocument/2006/relationships/image" Target="../media/image215.png"/><Relationship Id="rId14" Type="http://schemas.openxmlformats.org/officeDocument/2006/relationships/image" Target="../media/image220.png"/><Relationship Id="rId22" Type="http://schemas.openxmlformats.org/officeDocument/2006/relationships/image" Target="../media/image2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13" Type="http://schemas.openxmlformats.org/officeDocument/2006/relationships/image" Target="../media/image240.png"/><Relationship Id="rId18" Type="http://schemas.openxmlformats.org/officeDocument/2006/relationships/image" Target="../media/image245.png"/><Relationship Id="rId26" Type="http://schemas.openxmlformats.org/officeDocument/2006/relationships/image" Target="../media/image253.png"/><Relationship Id="rId3" Type="http://schemas.openxmlformats.org/officeDocument/2006/relationships/image" Target="../media/image231.png"/><Relationship Id="rId21" Type="http://schemas.openxmlformats.org/officeDocument/2006/relationships/image" Target="../media/image248.png"/><Relationship Id="rId7" Type="http://schemas.openxmlformats.org/officeDocument/2006/relationships/image" Target="../media/image234.png"/><Relationship Id="rId12" Type="http://schemas.openxmlformats.org/officeDocument/2006/relationships/image" Target="../media/image239.png"/><Relationship Id="rId17" Type="http://schemas.openxmlformats.org/officeDocument/2006/relationships/image" Target="../media/image244.png"/><Relationship Id="rId25" Type="http://schemas.openxmlformats.org/officeDocument/2006/relationships/image" Target="../media/image25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43.png"/><Relationship Id="rId20" Type="http://schemas.openxmlformats.org/officeDocument/2006/relationships/image" Target="../media/image24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3.png"/><Relationship Id="rId11" Type="http://schemas.openxmlformats.org/officeDocument/2006/relationships/image" Target="../media/image238.png"/><Relationship Id="rId24" Type="http://schemas.openxmlformats.org/officeDocument/2006/relationships/image" Target="../media/image251.png"/><Relationship Id="rId5" Type="http://schemas.openxmlformats.org/officeDocument/2006/relationships/image" Target="../media/image232.png"/><Relationship Id="rId15" Type="http://schemas.openxmlformats.org/officeDocument/2006/relationships/image" Target="../media/image242.png"/><Relationship Id="rId23" Type="http://schemas.openxmlformats.org/officeDocument/2006/relationships/image" Target="../media/image250.png"/><Relationship Id="rId10" Type="http://schemas.openxmlformats.org/officeDocument/2006/relationships/image" Target="../media/image237.png"/><Relationship Id="rId19" Type="http://schemas.openxmlformats.org/officeDocument/2006/relationships/image" Target="../media/image246.png"/><Relationship Id="rId4" Type="http://schemas.openxmlformats.org/officeDocument/2006/relationships/image" Target="../media/image24.png"/><Relationship Id="rId9" Type="http://schemas.openxmlformats.org/officeDocument/2006/relationships/image" Target="../media/image236.png"/><Relationship Id="rId14" Type="http://schemas.openxmlformats.org/officeDocument/2006/relationships/image" Target="../media/image241.png"/><Relationship Id="rId22" Type="http://schemas.openxmlformats.org/officeDocument/2006/relationships/image" Target="../media/image249.png"/><Relationship Id="rId27" Type="http://schemas.openxmlformats.org/officeDocument/2006/relationships/image" Target="../media/image2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8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24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58.png"/><Relationship Id="rId21" Type="http://schemas.openxmlformats.org/officeDocument/2006/relationships/image" Target="../media/image75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4" Type="http://schemas.openxmlformats.org/officeDocument/2006/relationships/image" Target="../media/image24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3.png"/><Relationship Id="rId21" Type="http://schemas.openxmlformats.org/officeDocument/2006/relationships/image" Target="../media/image94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24" Type="http://schemas.openxmlformats.org/officeDocument/2006/relationships/image" Target="../media/image97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23" Type="http://schemas.openxmlformats.org/officeDocument/2006/relationships/image" Target="../media/image96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24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png"/><Relationship Id="rId18" Type="http://schemas.openxmlformats.org/officeDocument/2006/relationships/image" Target="../media/image112.png"/><Relationship Id="rId3" Type="http://schemas.openxmlformats.org/officeDocument/2006/relationships/image" Target="../media/image3.png"/><Relationship Id="rId21" Type="http://schemas.openxmlformats.org/officeDocument/2006/relationships/image" Target="../media/image115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17" Type="http://schemas.openxmlformats.org/officeDocument/2006/relationships/image" Target="../media/image111.png"/><Relationship Id="rId25" Type="http://schemas.openxmlformats.org/officeDocument/2006/relationships/image" Target="../media/image11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10.png"/><Relationship Id="rId20" Type="http://schemas.openxmlformats.org/officeDocument/2006/relationships/image" Target="../media/image1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24" Type="http://schemas.openxmlformats.org/officeDocument/2006/relationships/image" Target="../media/image118.png"/><Relationship Id="rId5" Type="http://schemas.openxmlformats.org/officeDocument/2006/relationships/image" Target="../media/image99.png"/><Relationship Id="rId15" Type="http://schemas.openxmlformats.org/officeDocument/2006/relationships/image" Target="../media/image109.png"/><Relationship Id="rId23" Type="http://schemas.openxmlformats.org/officeDocument/2006/relationships/image" Target="../media/image117.png"/><Relationship Id="rId10" Type="http://schemas.openxmlformats.org/officeDocument/2006/relationships/image" Target="../media/image104.png"/><Relationship Id="rId19" Type="http://schemas.openxmlformats.org/officeDocument/2006/relationships/image" Target="../media/image113.png"/><Relationship Id="rId4" Type="http://schemas.openxmlformats.org/officeDocument/2006/relationships/image" Target="../media/image24.png"/><Relationship Id="rId9" Type="http://schemas.openxmlformats.org/officeDocument/2006/relationships/image" Target="../media/image103.png"/><Relationship Id="rId14" Type="http://schemas.openxmlformats.org/officeDocument/2006/relationships/image" Target="../media/image108.png"/><Relationship Id="rId22" Type="http://schemas.openxmlformats.org/officeDocument/2006/relationships/image" Target="../media/image1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28.png"/><Relationship Id="rId18" Type="http://schemas.openxmlformats.org/officeDocument/2006/relationships/image" Target="../media/image133.png"/><Relationship Id="rId3" Type="http://schemas.openxmlformats.org/officeDocument/2006/relationships/image" Target="../media/image3.png"/><Relationship Id="rId7" Type="http://schemas.openxmlformats.org/officeDocument/2006/relationships/image" Target="../media/image122.png"/><Relationship Id="rId12" Type="http://schemas.openxmlformats.org/officeDocument/2006/relationships/image" Target="../media/image127.png"/><Relationship Id="rId17" Type="http://schemas.openxmlformats.org/officeDocument/2006/relationships/image" Target="../media/image13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31.png"/><Relationship Id="rId20" Type="http://schemas.openxmlformats.org/officeDocument/2006/relationships/image" Target="../media/image13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1.png"/><Relationship Id="rId11" Type="http://schemas.openxmlformats.org/officeDocument/2006/relationships/image" Target="../media/image126.png"/><Relationship Id="rId5" Type="http://schemas.openxmlformats.org/officeDocument/2006/relationships/image" Target="../media/image120.png"/><Relationship Id="rId15" Type="http://schemas.openxmlformats.org/officeDocument/2006/relationships/image" Target="../media/image130.png"/><Relationship Id="rId10" Type="http://schemas.openxmlformats.org/officeDocument/2006/relationships/image" Target="../media/image125.png"/><Relationship Id="rId19" Type="http://schemas.openxmlformats.org/officeDocument/2006/relationships/image" Target="../media/image134.png"/><Relationship Id="rId4" Type="http://schemas.openxmlformats.org/officeDocument/2006/relationships/image" Target="../media/image24.png"/><Relationship Id="rId9" Type="http://schemas.openxmlformats.org/officeDocument/2006/relationships/image" Target="../media/image124.png"/><Relationship Id="rId14" Type="http://schemas.openxmlformats.org/officeDocument/2006/relationships/image" Target="../media/image1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86E75D-64E9-4789-9E3F-6D7F4A43C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87"/>
            <a:ext cx="12207305" cy="684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60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68667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9715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504950"/>
            <a:ext cx="5676900" cy="549592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" y="1695450"/>
            <a:ext cx="438150" cy="46672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1771650"/>
            <a:ext cx="285750" cy="304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2314575"/>
            <a:ext cx="5295900" cy="11811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3648075"/>
            <a:ext cx="5295900" cy="11811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00" y="1504950"/>
            <a:ext cx="5676900" cy="549592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0" y="1695450"/>
            <a:ext cx="409575" cy="466725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7000" y="1771650"/>
            <a:ext cx="257175" cy="304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0800" y="2314575"/>
            <a:ext cx="5295900" cy="952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0800" y="3419475"/>
            <a:ext cx="5295900" cy="9525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0800" y="4524375"/>
            <a:ext cx="5295900" cy="9525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00800" y="5629275"/>
            <a:ext cx="5295900" cy="9906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6067425"/>
            <a:ext cx="15240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9629" y="6067425"/>
            <a:ext cx="152400" cy="1524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15100" y="6334125"/>
            <a:ext cx="15240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94093" y="6334125"/>
            <a:ext cx="152400" cy="152400"/>
          </a:xfrm>
          <a:prstGeom prst="rect">
            <a:avLst/>
          </a:prstGeom>
        </p:spPr>
      </p:pic>
      <p:sp>
        <p:nvSpPr>
          <p:cNvPr id="21" name="Text 0"/>
          <p:cNvSpPr/>
          <p:nvPr/>
        </p:nvSpPr>
        <p:spPr>
          <a:xfrm>
            <a:off x="590550" y="447675"/>
            <a:ext cx="7150001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Participation and Equity in Pakistan's PHC</a:t>
            </a:r>
            <a:endParaRPr lang="en-US" sz="2040" dirty="0"/>
          </a:p>
        </p:txBody>
      </p:sp>
      <p:sp>
        <p:nvSpPr>
          <p:cNvPr id="22" name="Text 1"/>
          <p:cNvSpPr/>
          <p:nvPr/>
        </p:nvSpPr>
        <p:spPr>
          <a:xfrm>
            <a:off x="1047750" y="1776413"/>
            <a:ext cx="2975937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Participation</a:t>
            </a:r>
            <a:endParaRPr lang="en-US" sz="1646" dirty="0"/>
          </a:p>
        </p:txBody>
      </p:sp>
      <p:sp>
        <p:nvSpPr>
          <p:cNvPr id="23" name="Text 2"/>
          <p:cNvSpPr/>
          <p:nvPr/>
        </p:nvSpPr>
        <p:spPr>
          <a:xfrm>
            <a:off x="609600" y="2428875"/>
            <a:ext cx="557403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Groups</a:t>
            </a:r>
            <a:endParaRPr lang="en-US" sz="1120" dirty="0"/>
          </a:p>
        </p:txBody>
      </p:sp>
      <p:sp>
        <p:nvSpPr>
          <p:cNvPr id="24" name="Text 3"/>
          <p:cNvSpPr/>
          <p:nvPr/>
        </p:nvSpPr>
        <p:spPr>
          <a:xfrm>
            <a:off x="609600" y="2695575"/>
            <a:ext cx="50673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 the LHW program, community support groups provide feedback on local health services and help improve outreach (e.g., maternal health awareness meetings).</a:t>
            </a:r>
            <a:endParaRPr lang="en-US" sz="1200" b="1" dirty="0"/>
          </a:p>
        </p:txBody>
      </p:sp>
      <p:sp>
        <p:nvSpPr>
          <p:cNvPr id="25" name="Text 4"/>
          <p:cNvSpPr/>
          <p:nvPr/>
        </p:nvSpPr>
        <p:spPr>
          <a:xfrm>
            <a:off x="609600" y="3762375"/>
            <a:ext cx="557403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Local Leadership Mobilization</a:t>
            </a:r>
            <a:endParaRPr lang="en-US" sz="1120" dirty="0"/>
          </a:p>
        </p:txBody>
      </p:sp>
      <p:sp>
        <p:nvSpPr>
          <p:cNvPr id="26" name="Text 5"/>
          <p:cNvSpPr/>
          <p:nvPr/>
        </p:nvSpPr>
        <p:spPr>
          <a:xfrm>
            <a:off x="609600" y="4029075"/>
            <a:ext cx="50673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During the polio eradication campaign, local religious/community leaders were mobilized to eliminate rumors and increase acceptance of health interventions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27" name="Text 6"/>
          <p:cNvSpPr/>
          <p:nvPr/>
        </p:nvSpPr>
        <p:spPr>
          <a:xfrm>
            <a:off x="6924675" y="1776413"/>
            <a:ext cx="1998419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Equity Measures</a:t>
            </a:r>
            <a:endParaRPr lang="en-US" sz="1646" dirty="0"/>
          </a:p>
        </p:txBody>
      </p:sp>
      <p:sp>
        <p:nvSpPr>
          <p:cNvPr id="28" name="Text 7"/>
          <p:cNvSpPr/>
          <p:nvPr/>
        </p:nvSpPr>
        <p:spPr>
          <a:xfrm>
            <a:off x="6515100" y="2428875"/>
            <a:ext cx="557403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EHSAAS/Sehat Sahulat Program</a:t>
            </a:r>
            <a:endParaRPr lang="en-US" sz="1400" dirty="0"/>
          </a:p>
        </p:txBody>
      </p:sp>
      <p:sp>
        <p:nvSpPr>
          <p:cNvPr id="29" name="Text 8"/>
          <p:cNvSpPr/>
          <p:nvPr/>
        </p:nvSpPr>
        <p:spPr>
          <a:xfrm>
            <a:off x="6515100" y="2695575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Identifies PHC centers as the first point of care for poor families, referring them to health insurance programs for free treatment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30" name="Text 9"/>
          <p:cNvSpPr/>
          <p:nvPr/>
        </p:nvSpPr>
        <p:spPr>
          <a:xfrm>
            <a:off x="6515100" y="3533775"/>
            <a:ext cx="557403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Protection</a:t>
            </a:r>
            <a:endParaRPr lang="en-US" sz="1400" b="1" dirty="0"/>
          </a:p>
        </p:txBody>
      </p:sp>
      <p:sp>
        <p:nvSpPr>
          <p:cNvPr id="31" name="Text 10"/>
          <p:cNvSpPr/>
          <p:nvPr/>
        </p:nvSpPr>
        <p:spPr>
          <a:xfrm>
            <a:off x="6515100" y="3800475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Ensures financial protection for vulnerable populations by covering costs of essential health services through insurance subsidies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32" name="Text 11"/>
          <p:cNvSpPr/>
          <p:nvPr/>
        </p:nvSpPr>
        <p:spPr>
          <a:xfrm>
            <a:off x="6515100" y="4638675"/>
            <a:ext cx="557403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UHC Support</a:t>
            </a:r>
            <a:endParaRPr lang="en-US" sz="1400" dirty="0"/>
          </a:p>
        </p:txBody>
      </p:sp>
      <p:sp>
        <p:nvSpPr>
          <p:cNvPr id="33" name="Text 12"/>
          <p:cNvSpPr/>
          <p:nvPr/>
        </p:nvSpPr>
        <p:spPr>
          <a:xfrm>
            <a:off x="6515100" y="4905375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Supports the Universal Health Coverage (UHC) goal by improving access to quality healthcare services for all population groups.</a:t>
            </a:r>
            <a:endParaRPr lang="en-US" sz="1200" dirty="0"/>
          </a:p>
        </p:txBody>
      </p:sp>
      <p:sp>
        <p:nvSpPr>
          <p:cNvPr id="34" name="Text 13"/>
          <p:cNvSpPr/>
          <p:nvPr/>
        </p:nvSpPr>
        <p:spPr>
          <a:xfrm>
            <a:off x="6515100" y="5743575"/>
            <a:ext cx="557403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6B21A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Benefits</a:t>
            </a:r>
            <a:endParaRPr lang="en-US" sz="1120" dirty="0"/>
          </a:p>
        </p:txBody>
      </p:sp>
      <p:sp>
        <p:nvSpPr>
          <p:cNvPr id="35" name="Text 14"/>
          <p:cNvSpPr/>
          <p:nvPr/>
        </p:nvSpPr>
        <p:spPr>
          <a:xfrm>
            <a:off x="6705600" y="6048375"/>
            <a:ext cx="1581611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Improved service quality</a:t>
            </a:r>
            <a:endParaRPr lang="en-US" sz="1200" dirty="0"/>
          </a:p>
        </p:txBody>
      </p:sp>
      <p:sp>
        <p:nvSpPr>
          <p:cNvPr id="36" name="Text 15"/>
          <p:cNvSpPr/>
          <p:nvPr/>
        </p:nvSpPr>
        <p:spPr>
          <a:xfrm>
            <a:off x="8410129" y="6048375"/>
            <a:ext cx="1508596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Better health outcomes</a:t>
            </a:r>
            <a:endParaRPr lang="en-US" sz="1200" dirty="0"/>
          </a:p>
        </p:txBody>
      </p:sp>
      <p:sp>
        <p:nvSpPr>
          <p:cNvPr id="37" name="Text 16"/>
          <p:cNvSpPr/>
          <p:nvPr/>
        </p:nvSpPr>
        <p:spPr>
          <a:xfrm>
            <a:off x="6694170" y="6443425"/>
            <a:ext cx="2114952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Increased community ownership</a:t>
            </a:r>
            <a:endParaRPr lang="en-US" sz="1200" dirty="0"/>
          </a:p>
        </p:txBody>
      </p:sp>
      <p:sp>
        <p:nvSpPr>
          <p:cNvPr id="38" name="Text 17"/>
          <p:cNvSpPr/>
          <p:nvPr/>
        </p:nvSpPr>
        <p:spPr>
          <a:xfrm>
            <a:off x="9130456" y="6424375"/>
            <a:ext cx="1417275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More responsive services</a:t>
            </a:r>
            <a:endParaRPr lang="en-US" sz="1200" dirty="0"/>
          </a:p>
        </p:txBody>
      </p:sp>
      <p:sp>
        <p:nvSpPr>
          <p:cNvPr id="39" name="Text 18"/>
          <p:cNvSpPr/>
          <p:nvPr/>
        </p:nvSpPr>
        <p:spPr>
          <a:xfrm>
            <a:off x="304800" y="7153275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 / 15</a:t>
            </a:r>
            <a:endParaRPr lang="en-US" sz="1120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7717AD4-9BED-461B-AA24-930EDF07247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5300" y="4943475"/>
            <a:ext cx="5276494" cy="21074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2961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162050"/>
            <a:ext cx="7492901" cy="1562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314450"/>
            <a:ext cx="373410" cy="571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955" y="1428750"/>
            <a:ext cx="285750" cy="342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010" y="2190750"/>
            <a:ext cx="6662291" cy="3810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8260" y="2305050"/>
            <a:ext cx="114300" cy="152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2914650"/>
            <a:ext cx="7492901" cy="17526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3067050"/>
            <a:ext cx="328166" cy="5715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1671" y="3181350"/>
            <a:ext cx="219075" cy="3429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7766" y="3943350"/>
            <a:ext cx="6707535" cy="5715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3016" y="4152900"/>
            <a:ext cx="114300" cy="1524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4857750"/>
            <a:ext cx="7492901" cy="17526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7200" y="5010150"/>
            <a:ext cx="361950" cy="5715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7200" y="5124450"/>
            <a:ext cx="361950" cy="3429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1550" y="5886450"/>
            <a:ext cx="6673751" cy="5715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800" y="6096000"/>
            <a:ext cx="11430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26301" y="4855518"/>
            <a:ext cx="3860750" cy="800100"/>
          </a:xfrm>
          <a:prstGeom prst="rect">
            <a:avLst/>
          </a:prstGeom>
        </p:spPr>
      </p:pic>
      <p:sp>
        <p:nvSpPr>
          <p:cNvPr id="21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Professionals' Role in Governance</a:t>
            </a:r>
            <a:endParaRPr lang="en-US" sz="2040" dirty="0"/>
          </a:p>
        </p:txBody>
      </p:sp>
      <p:sp>
        <p:nvSpPr>
          <p:cNvPr id="22" name="Text 1"/>
          <p:cNvSpPr/>
          <p:nvPr/>
        </p:nvSpPr>
        <p:spPr>
          <a:xfrm>
            <a:off x="983010" y="1314450"/>
            <a:ext cx="7328520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Ethical Standards</a:t>
            </a:r>
            <a:endParaRPr lang="en-US" sz="1400" dirty="0"/>
          </a:p>
        </p:txBody>
      </p:sp>
      <p:sp>
        <p:nvSpPr>
          <p:cNvPr id="23" name="Text 2"/>
          <p:cNvSpPr/>
          <p:nvPr/>
        </p:nvSpPr>
        <p:spPr>
          <a:xfrm>
            <a:off x="983010" y="1657350"/>
            <a:ext cx="6662291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professionals maintain system integrity through honest practices, confidentiality, respect for patients, and avoiding corruption or malpractice.</a:t>
            </a:r>
            <a:endParaRPr lang="en-US" sz="1200" b="1" dirty="0"/>
          </a:p>
        </p:txBody>
      </p:sp>
      <p:sp>
        <p:nvSpPr>
          <p:cNvPr id="24" name="Text 3"/>
          <p:cNvSpPr/>
          <p:nvPr/>
        </p:nvSpPr>
        <p:spPr>
          <a:xfrm>
            <a:off x="1268760" y="2286000"/>
            <a:ext cx="6743254" cy="371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Example: Ensuring medicines are not misappropriated or sold, but provided free as intended to patients</a:t>
            </a:r>
            <a:r>
              <a:rPr lang="en-US" sz="98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980" dirty="0"/>
          </a:p>
        </p:txBody>
      </p:sp>
      <p:sp>
        <p:nvSpPr>
          <p:cNvPr id="25" name="Text 4"/>
          <p:cNvSpPr/>
          <p:nvPr/>
        </p:nvSpPr>
        <p:spPr>
          <a:xfrm>
            <a:off x="937766" y="3067050"/>
            <a:ext cx="737828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Accurate Data Recording and Reporting</a:t>
            </a:r>
            <a:endParaRPr lang="en-US" sz="1380" dirty="0"/>
          </a:p>
        </p:txBody>
      </p:sp>
      <p:sp>
        <p:nvSpPr>
          <p:cNvPr id="26" name="Text 5"/>
          <p:cNvSpPr/>
          <p:nvPr/>
        </p:nvSpPr>
        <p:spPr>
          <a:xfrm>
            <a:off x="937766" y="3409950"/>
            <a:ext cx="67075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Reliable data is the pillar of governance. Doctors, nurses, and LHWs must carefully record patient visits, immunizations, maternal and child health indicators, and drug usage.</a:t>
            </a:r>
            <a:endParaRPr lang="en-US" sz="1200" b="1" dirty="0"/>
          </a:p>
        </p:txBody>
      </p:sp>
      <p:sp>
        <p:nvSpPr>
          <p:cNvPr id="27" name="Text 6"/>
          <p:cNvSpPr/>
          <p:nvPr/>
        </p:nvSpPr>
        <p:spPr>
          <a:xfrm>
            <a:off x="1223516" y="4038600"/>
            <a:ext cx="632653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Example: Timely reporting of maternal deaths in DHIS-2 and EPI registries ensures managers can monitor progress and take corrective measures.</a:t>
            </a:r>
            <a:endParaRPr lang="en-US" sz="1200" b="1" dirty="0"/>
          </a:p>
        </p:txBody>
      </p:sp>
      <p:sp>
        <p:nvSpPr>
          <p:cNvPr id="28" name="Text 7"/>
          <p:cNvSpPr/>
          <p:nvPr/>
        </p:nvSpPr>
        <p:spPr>
          <a:xfrm>
            <a:off x="971550" y="5010150"/>
            <a:ext cx="734112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Participating in Decision-Making</a:t>
            </a:r>
            <a:endParaRPr lang="en-US" sz="1380" dirty="0"/>
          </a:p>
        </p:txBody>
      </p:sp>
      <p:sp>
        <p:nvSpPr>
          <p:cNvPr id="29" name="Text 8"/>
          <p:cNvSpPr/>
          <p:nvPr/>
        </p:nvSpPr>
        <p:spPr>
          <a:xfrm>
            <a:off x="971550" y="5353050"/>
            <a:ext cx="6673751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workers are closest to the community and understand the real situation. They participate in staff meetings, supervision visits, and local health committees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30" name="Text 9"/>
          <p:cNvSpPr/>
          <p:nvPr/>
        </p:nvSpPr>
        <p:spPr>
          <a:xfrm>
            <a:off x="1257300" y="5981700"/>
            <a:ext cx="6292751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Example: LHWs raising concerns about vaccine hesitancy in villages can guide targeted promotional activities.</a:t>
            </a:r>
            <a:endParaRPr lang="en-US" sz="1200" b="1" dirty="0"/>
          </a:p>
        </p:txBody>
      </p:sp>
      <p:sp>
        <p:nvSpPr>
          <p:cNvPr id="31" name="Text 10"/>
          <p:cNvSpPr/>
          <p:nvPr/>
        </p:nvSpPr>
        <p:spPr>
          <a:xfrm>
            <a:off x="8140601" y="4969818"/>
            <a:ext cx="3632150" cy="76078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980" i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</a:t>
            </a: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workers are the frontline representatives of the health system and play a crucial role in strengthening governance at the PHC level."</a:t>
            </a:r>
            <a:endParaRPr lang="en-US" sz="1200" b="1" dirty="0"/>
          </a:p>
        </p:txBody>
      </p:sp>
      <p:sp>
        <p:nvSpPr>
          <p:cNvPr id="32" name="Text 11"/>
          <p:cNvSpPr/>
          <p:nvPr/>
        </p:nvSpPr>
        <p:spPr>
          <a:xfrm>
            <a:off x="304800" y="676275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/ 15</a:t>
            </a:r>
            <a:endParaRPr lang="en-US" sz="112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314AC51-E282-4339-9222-6168119C8CA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145146" y="2500103"/>
            <a:ext cx="3627605" cy="21583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162050"/>
            <a:ext cx="476250" cy="4762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50" y="1247775"/>
            <a:ext cx="285750" cy="3048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1790700"/>
            <a:ext cx="5676900" cy="23622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2400300"/>
            <a:ext cx="152400" cy="152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2971800"/>
            <a:ext cx="152400" cy="152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3543300"/>
            <a:ext cx="152400" cy="1524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4305300"/>
            <a:ext cx="5676900" cy="1447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4914900"/>
            <a:ext cx="209550" cy="3048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0300" y="1162050"/>
            <a:ext cx="476250" cy="47625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8413" y="1247775"/>
            <a:ext cx="200025" cy="304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10300" y="1790700"/>
            <a:ext cx="5676900" cy="16764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00800" y="2400300"/>
            <a:ext cx="152400" cy="1524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00800" y="2743200"/>
            <a:ext cx="190500" cy="1524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00800" y="3086100"/>
            <a:ext cx="17145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10300" y="3619500"/>
            <a:ext cx="5676900" cy="1554659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20790" y="4250010"/>
            <a:ext cx="1969591" cy="301079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513266" y="4238625"/>
            <a:ext cx="1954560" cy="301079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48425" y="4634954"/>
            <a:ext cx="2289423" cy="301079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833098" y="4634954"/>
            <a:ext cx="1901130" cy="301079"/>
          </a:xfrm>
          <a:prstGeom prst="rect">
            <a:avLst/>
          </a:prstGeom>
        </p:spPr>
      </p:pic>
      <p:sp>
        <p:nvSpPr>
          <p:cNvPr id="23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Trust and Patient-Centered Care</a:t>
            </a:r>
            <a:endParaRPr lang="en-US" sz="2040" dirty="0"/>
          </a:p>
        </p:txBody>
      </p:sp>
      <p:sp>
        <p:nvSpPr>
          <p:cNvPr id="24" name="Text 1"/>
          <p:cNvSpPr/>
          <p:nvPr/>
        </p:nvSpPr>
        <p:spPr>
          <a:xfrm>
            <a:off x="895350" y="1247775"/>
            <a:ext cx="314325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Community Trust</a:t>
            </a:r>
            <a:endParaRPr lang="en-US" sz="1646" dirty="0"/>
          </a:p>
        </p:txBody>
      </p:sp>
      <p:sp>
        <p:nvSpPr>
          <p:cNvPr id="25" name="Text 2"/>
          <p:cNvSpPr/>
          <p:nvPr/>
        </p:nvSpPr>
        <p:spPr>
          <a:xfrm>
            <a:off x="495300" y="1981200"/>
            <a:ext cx="582549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Strategies</a:t>
            </a:r>
            <a:endParaRPr lang="en-US" sz="1380" dirty="0"/>
          </a:p>
        </p:txBody>
      </p:sp>
      <p:sp>
        <p:nvSpPr>
          <p:cNvPr id="26" name="Text 3"/>
          <p:cNvSpPr/>
          <p:nvPr/>
        </p:nvSpPr>
        <p:spPr>
          <a:xfrm>
            <a:off x="723900" y="2362200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 ethical standards: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 honesty, confidentiality, and respect for patients</a:t>
            </a:r>
            <a:endParaRPr lang="en-US" sz="1200" dirty="0"/>
          </a:p>
        </p:txBody>
      </p:sp>
      <p:sp>
        <p:nvSpPr>
          <p:cNvPr id="27" name="Text 4"/>
          <p:cNvSpPr/>
          <p:nvPr/>
        </p:nvSpPr>
        <p:spPr>
          <a:xfrm>
            <a:off x="723900" y="2933700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Accurate data recording: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Proper documentation of patient visits and health indicators</a:t>
            </a:r>
            <a:endParaRPr lang="en-US" sz="1200" dirty="0"/>
          </a:p>
        </p:txBody>
      </p:sp>
      <p:sp>
        <p:nvSpPr>
          <p:cNvPr id="28" name="Text 5"/>
          <p:cNvSpPr/>
          <p:nvPr/>
        </p:nvSpPr>
        <p:spPr>
          <a:xfrm>
            <a:off x="723900" y="3505200"/>
            <a:ext cx="5067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Decision participation: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Actively participate in staff meetings and local health committees</a:t>
            </a:r>
            <a:endParaRPr lang="en-US" sz="1200" dirty="0"/>
          </a:p>
        </p:txBody>
      </p:sp>
      <p:sp>
        <p:nvSpPr>
          <p:cNvPr id="29" name="Text 6"/>
          <p:cNvSpPr/>
          <p:nvPr/>
        </p:nvSpPr>
        <p:spPr>
          <a:xfrm>
            <a:off x="495300" y="4495800"/>
            <a:ext cx="582549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 from Pakistan</a:t>
            </a:r>
            <a:endParaRPr lang="en-US" sz="1380" dirty="0"/>
          </a:p>
        </p:txBody>
      </p:sp>
      <p:sp>
        <p:nvSpPr>
          <p:cNvPr id="30" name="Text 7"/>
          <p:cNvSpPr/>
          <p:nvPr/>
        </p:nvSpPr>
        <p:spPr>
          <a:xfrm>
            <a:off x="781050" y="4876800"/>
            <a:ext cx="501015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Pakistan's PHC, community participation has been enhanced through the establishment of community support groups under the LHW program, providing feedback on local health services.</a:t>
            </a:r>
            <a:endParaRPr lang="en-US" sz="1400" dirty="0"/>
          </a:p>
        </p:txBody>
      </p:sp>
      <p:sp>
        <p:nvSpPr>
          <p:cNvPr id="31" name="Text 8"/>
          <p:cNvSpPr/>
          <p:nvPr/>
        </p:nvSpPr>
        <p:spPr>
          <a:xfrm>
            <a:off x="6800850" y="1247775"/>
            <a:ext cx="2641149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Patient-Centered Care</a:t>
            </a:r>
            <a:endParaRPr lang="en-US" sz="1646" dirty="0"/>
          </a:p>
        </p:txBody>
      </p:sp>
      <p:sp>
        <p:nvSpPr>
          <p:cNvPr id="32" name="Text 9"/>
          <p:cNvSpPr/>
          <p:nvPr/>
        </p:nvSpPr>
        <p:spPr>
          <a:xfrm>
            <a:off x="6400800" y="1981200"/>
            <a:ext cx="582549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Approaches</a:t>
            </a:r>
            <a:endParaRPr lang="en-US" sz="1380" dirty="0"/>
          </a:p>
        </p:txBody>
      </p:sp>
      <p:sp>
        <p:nvSpPr>
          <p:cNvPr id="33" name="Text 10"/>
          <p:cNvSpPr/>
          <p:nvPr/>
        </p:nvSpPr>
        <p:spPr>
          <a:xfrm>
            <a:off x="6629400" y="2362200"/>
            <a:ext cx="488251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Respectful behavior: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 dignity and respect for all patients</a:t>
            </a:r>
            <a:endParaRPr lang="en-US" sz="1200" dirty="0"/>
          </a:p>
        </p:txBody>
      </p:sp>
      <p:sp>
        <p:nvSpPr>
          <p:cNvPr id="34" name="Text 11"/>
          <p:cNvSpPr/>
          <p:nvPr/>
        </p:nvSpPr>
        <p:spPr>
          <a:xfrm>
            <a:off x="6667500" y="2705100"/>
            <a:ext cx="536726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Clear communication: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simple language and ensure understanding</a:t>
            </a:r>
            <a:endParaRPr lang="en-US" sz="1200" dirty="0"/>
          </a:p>
        </p:txBody>
      </p:sp>
      <p:sp>
        <p:nvSpPr>
          <p:cNvPr id="35" name="Text 12"/>
          <p:cNvSpPr/>
          <p:nvPr/>
        </p:nvSpPr>
        <p:spPr>
          <a:xfrm>
            <a:off x="6648450" y="3048000"/>
            <a:ext cx="4672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Empathy:</a:t>
            </a:r>
            <a:r>
              <a:rPr lang="en-US" sz="12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Show understanding and care for patients' concerns</a:t>
            </a:r>
            <a:endParaRPr lang="en-US" sz="1200" dirty="0"/>
          </a:p>
        </p:txBody>
      </p:sp>
      <p:sp>
        <p:nvSpPr>
          <p:cNvPr id="36" name="Text 13"/>
          <p:cNvSpPr/>
          <p:nvPr/>
        </p:nvSpPr>
        <p:spPr>
          <a:xfrm>
            <a:off x="6400800" y="3810000"/>
            <a:ext cx="582549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Expected Outcomes</a:t>
            </a:r>
            <a:endParaRPr lang="en-US" sz="1380" dirty="0"/>
          </a:p>
        </p:txBody>
      </p:sp>
      <p:sp>
        <p:nvSpPr>
          <p:cNvPr id="37" name="Text 14"/>
          <p:cNvSpPr/>
          <p:nvPr/>
        </p:nvSpPr>
        <p:spPr>
          <a:xfrm>
            <a:off x="6591300" y="4238625"/>
            <a:ext cx="2166551" cy="1932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62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Increased service utilization</a:t>
            </a:r>
            <a:endParaRPr lang="en-US" sz="1200" dirty="0"/>
          </a:p>
        </p:txBody>
      </p:sp>
      <p:sp>
        <p:nvSpPr>
          <p:cNvPr id="38" name="Text 15"/>
          <p:cNvSpPr/>
          <p:nvPr/>
        </p:nvSpPr>
        <p:spPr>
          <a:xfrm>
            <a:off x="8656141" y="4238625"/>
            <a:ext cx="2150016" cy="1932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62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Better treatment adherence</a:t>
            </a:r>
            <a:endParaRPr lang="en-US" sz="1200" dirty="0"/>
          </a:p>
        </p:txBody>
      </p:sp>
      <p:sp>
        <p:nvSpPr>
          <p:cNvPr id="39" name="Text 16"/>
          <p:cNvSpPr/>
          <p:nvPr/>
        </p:nvSpPr>
        <p:spPr>
          <a:xfrm>
            <a:off x="6591300" y="4634954"/>
            <a:ext cx="2518365" cy="1932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62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Stronger community participation</a:t>
            </a:r>
            <a:endParaRPr lang="en-US" sz="1200" dirty="0"/>
          </a:p>
        </p:txBody>
      </p:sp>
      <p:sp>
        <p:nvSpPr>
          <p:cNvPr id="40" name="Text 17"/>
          <p:cNvSpPr/>
          <p:nvPr/>
        </p:nvSpPr>
        <p:spPr>
          <a:xfrm>
            <a:off x="8975973" y="4634954"/>
            <a:ext cx="2091244" cy="1932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62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Improved health outcomes</a:t>
            </a:r>
            <a:endParaRPr lang="en-US" sz="1200" dirty="0"/>
          </a:p>
        </p:txBody>
      </p:sp>
      <p:sp>
        <p:nvSpPr>
          <p:cNvPr id="41" name="Text 18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/ 15</a:t>
            </a:r>
            <a:endParaRPr lang="en-US" sz="112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12192000" cy="721042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625" y="1924050"/>
            <a:ext cx="1428750" cy="14287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4550" y="2181225"/>
            <a:ext cx="342900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3657600"/>
            <a:ext cx="2724150" cy="2867025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3500" y="3848100"/>
            <a:ext cx="666750" cy="66675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0" y="4010025"/>
            <a:ext cx="285750" cy="3429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5076825"/>
            <a:ext cx="152400" cy="1524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5610225"/>
            <a:ext cx="152400" cy="152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5915025"/>
            <a:ext cx="152400" cy="1524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7550" y="3657600"/>
            <a:ext cx="2724150" cy="2867025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6250" y="3848100"/>
            <a:ext cx="666750" cy="66675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10088" y="4010025"/>
            <a:ext cx="219075" cy="3429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8050" y="5076825"/>
            <a:ext cx="152400" cy="1524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8050" y="5381625"/>
            <a:ext cx="152400" cy="1524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8050" y="5686425"/>
            <a:ext cx="15240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10300" y="3657600"/>
            <a:ext cx="2724150" cy="2867025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39000" y="3848100"/>
            <a:ext cx="666750" cy="66675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91400" y="4010025"/>
            <a:ext cx="361950" cy="3429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0800" y="5076825"/>
            <a:ext cx="152400" cy="1524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0800" y="5381625"/>
            <a:ext cx="152400" cy="1524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0800" y="5915025"/>
            <a:ext cx="152400" cy="1524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3050" y="3657600"/>
            <a:ext cx="2724150" cy="2867025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91750" y="3848100"/>
            <a:ext cx="666750" cy="66675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44150" y="4010025"/>
            <a:ext cx="361950" cy="3429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53550" y="5343525"/>
            <a:ext cx="152400" cy="15240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53550" y="5648325"/>
            <a:ext cx="152400" cy="152400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53550" y="5953125"/>
            <a:ext cx="152400" cy="152400"/>
          </a:xfrm>
          <a:prstGeom prst="rect">
            <a:avLst/>
          </a:prstGeom>
        </p:spPr>
      </p:pic>
      <p:sp>
        <p:nvSpPr>
          <p:cNvPr id="30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Workers as Guardians of Governance</a:t>
            </a:r>
            <a:endParaRPr lang="en-US" sz="2040" dirty="0"/>
          </a:p>
        </p:txBody>
      </p:sp>
      <p:sp>
        <p:nvSpPr>
          <p:cNvPr id="31" name="Text 1"/>
          <p:cNvSpPr/>
          <p:nvPr/>
        </p:nvSpPr>
        <p:spPr>
          <a:xfrm>
            <a:off x="304800" y="1162050"/>
            <a:ext cx="1158240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and auxiliary personnel are not just service providers but also guardians of governance at the PHC level, strengthening accountability, transparency, and care quality.</a:t>
            </a:r>
            <a:endParaRPr lang="en-US" sz="1400" b="1" dirty="0"/>
          </a:p>
        </p:txBody>
      </p:sp>
      <p:sp>
        <p:nvSpPr>
          <p:cNvPr id="32" name="Text 2"/>
          <p:cNvSpPr/>
          <p:nvPr/>
        </p:nvSpPr>
        <p:spPr>
          <a:xfrm>
            <a:off x="5268069" y="2638425"/>
            <a:ext cx="1211297" cy="2473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Governance</a:t>
            </a:r>
            <a:endParaRPr lang="en-US" sz="1380" dirty="0"/>
          </a:p>
        </p:txBody>
      </p:sp>
      <p:sp>
        <p:nvSpPr>
          <p:cNvPr id="33" name="Text 3"/>
          <p:cNvSpPr/>
          <p:nvPr/>
        </p:nvSpPr>
        <p:spPr>
          <a:xfrm>
            <a:off x="5268069" y="2905125"/>
            <a:ext cx="1211297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Gatekeepers</a:t>
            </a:r>
            <a:endParaRPr lang="en-US" sz="980" dirty="0"/>
          </a:p>
        </p:txBody>
      </p:sp>
      <p:sp>
        <p:nvSpPr>
          <p:cNvPr id="34" name="Text 4"/>
          <p:cNvSpPr/>
          <p:nvPr/>
        </p:nvSpPr>
        <p:spPr>
          <a:xfrm>
            <a:off x="470535" y="4657725"/>
            <a:ext cx="257746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Ethics</a:t>
            </a:r>
            <a:endParaRPr lang="en-US" sz="1380" dirty="0"/>
          </a:p>
        </p:txBody>
      </p:sp>
      <p:sp>
        <p:nvSpPr>
          <p:cNvPr id="35" name="Text 5"/>
          <p:cNvSpPr/>
          <p:nvPr/>
        </p:nvSpPr>
        <p:spPr>
          <a:xfrm>
            <a:off x="723900" y="5038725"/>
            <a:ext cx="2114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Practicing honesty and confidentiality</a:t>
            </a:r>
            <a:endParaRPr lang="en-US" sz="1200" b="1" dirty="0"/>
          </a:p>
        </p:txBody>
      </p:sp>
      <p:sp>
        <p:nvSpPr>
          <p:cNvPr id="36" name="Text 6"/>
          <p:cNvSpPr/>
          <p:nvPr/>
        </p:nvSpPr>
        <p:spPr>
          <a:xfrm>
            <a:off x="723900" y="5572125"/>
            <a:ext cx="1472416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Respecting patients</a:t>
            </a:r>
            <a:endParaRPr lang="en-US" sz="1200" b="1" dirty="0"/>
          </a:p>
        </p:txBody>
      </p:sp>
      <p:sp>
        <p:nvSpPr>
          <p:cNvPr id="37" name="Text 7"/>
          <p:cNvSpPr/>
          <p:nvPr/>
        </p:nvSpPr>
        <p:spPr>
          <a:xfrm>
            <a:off x="723900" y="5876925"/>
            <a:ext cx="2114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Preventing corruption and malpractice</a:t>
            </a:r>
            <a:endParaRPr lang="en-US" sz="1200" b="1" dirty="0"/>
          </a:p>
        </p:txBody>
      </p:sp>
      <p:sp>
        <p:nvSpPr>
          <p:cNvPr id="38" name="Text 8"/>
          <p:cNvSpPr/>
          <p:nvPr/>
        </p:nvSpPr>
        <p:spPr>
          <a:xfrm>
            <a:off x="3275648" y="4657725"/>
            <a:ext cx="257746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Recording Accurate Data</a:t>
            </a:r>
            <a:endParaRPr lang="en-US" sz="1380" dirty="0"/>
          </a:p>
        </p:txBody>
      </p:sp>
      <p:sp>
        <p:nvSpPr>
          <p:cNvPr id="39" name="Text 9"/>
          <p:cNvSpPr/>
          <p:nvPr/>
        </p:nvSpPr>
        <p:spPr>
          <a:xfrm>
            <a:off x="3676650" y="5038725"/>
            <a:ext cx="1733208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Recording patient visits</a:t>
            </a:r>
            <a:endParaRPr lang="en-US" sz="1200" b="1" dirty="0"/>
          </a:p>
        </p:txBody>
      </p:sp>
      <p:sp>
        <p:nvSpPr>
          <p:cNvPr id="40" name="Text 10"/>
          <p:cNvSpPr/>
          <p:nvPr/>
        </p:nvSpPr>
        <p:spPr>
          <a:xfrm>
            <a:off x="3676650" y="5343525"/>
            <a:ext cx="2105814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Documenting immunizations</a:t>
            </a:r>
            <a:endParaRPr lang="en-US" sz="1200" b="1" dirty="0"/>
          </a:p>
        </p:txBody>
      </p:sp>
      <p:sp>
        <p:nvSpPr>
          <p:cNvPr id="41" name="Text 11"/>
          <p:cNvSpPr/>
          <p:nvPr/>
        </p:nvSpPr>
        <p:spPr>
          <a:xfrm>
            <a:off x="3676650" y="5648325"/>
            <a:ext cx="2149688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Enabling effective monitoring</a:t>
            </a:r>
            <a:endParaRPr lang="en-US" sz="1200" b="1" dirty="0"/>
          </a:p>
        </p:txBody>
      </p:sp>
      <p:sp>
        <p:nvSpPr>
          <p:cNvPr id="42" name="Text 12"/>
          <p:cNvSpPr/>
          <p:nvPr/>
        </p:nvSpPr>
        <p:spPr>
          <a:xfrm>
            <a:off x="6080760" y="4657725"/>
            <a:ext cx="257746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Participating in Decisions</a:t>
            </a:r>
            <a:endParaRPr lang="en-US" sz="1380" dirty="0"/>
          </a:p>
        </p:txBody>
      </p:sp>
      <p:sp>
        <p:nvSpPr>
          <p:cNvPr id="43" name="Text 13"/>
          <p:cNvSpPr/>
          <p:nvPr/>
        </p:nvSpPr>
        <p:spPr>
          <a:xfrm>
            <a:off x="6629400" y="5038725"/>
            <a:ext cx="2031489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Joining employee meetings</a:t>
            </a:r>
            <a:endParaRPr lang="en-US" sz="1200" b="1" dirty="0"/>
          </a:p>
        </p:txBody>
      </p:sp>
      <p:sp>
        <p:nvSpPr>
          <p:cNvPr id="44" name="Text 14"/>
          <p:cNvSpPr/>
          <p:nvPr/>
        </p:nvSpPr>
        <p:spPr>
          <a:xfrm>
            <a:off x="6629400" y="5343525"/>
            <a:ext cx="2114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Providing feedback to management</a:t>
            </a:r>
            <a:endParaRPr lang="en-US" sz="1200" b="1" dirty="0"/>
          </a:p>
        </p:txBody>
      </p:sp>
      <p:sp>
        <p:nvSpPr>
          <p:cNvPr id="45" name="Text 15"/>
          <p:cNvSpPr/>
          <p:nvPr/>
        </p:nvSpPr>
        <p:spPr>
          <a:xfrm>
            <a:off x="6629400" y="5876925"/>
            <a:ext cx="2292608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Influencing policy development</a:t>
            </a:r>
            <a:endParaRPr lang="en-US" sz="1200" b="1" dirty="0"/>
          </a:p>
        </p:txBody>
      </p:sp>
      <p:sp>
        <p:nvSpPr>
          <p:cNvPr id="46" name="Text 16"/>
          <p:cNvSpPr/>
          <p:nvPr/>
        </p:nvSpPr>
        <p:spPr>
          <a:xfrm>
            <a:off x="9353550" y="4657725"/>
            <a:ext cx="234315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Community Trust</a:t>
            </a:r>
            <a:endParaRPr lang="en-US" sz="1380" dirty="0"/>
          </a:p>
        </p:txBody>
      </p:sp>
      <p:sp>
        <p:nvSpPr>
          <p:cNvPr id="47" name="Text 17"/>
          <p:cNvSpPr/>
          <p:nvPr/>
        </p:nvSpPr>
        <p:spPr>
          <a:xfrm>
            <a:off x="9582150" y="5305425"/>
            <a:ext cx="2035582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Respecting patients' dignity</a:t>
            </a:r>
            <a:endParaRPr lang="en-US" sz="1200" b="1" dirty="0"/>
          </a:p>
        </p:txBody>
      </p:sp>
      <p:sp>
        <p:nvSpPr>
          <p:cNvPr id="48" name="Text 18"/>
          <p:cNvSpPr/>
          <p:nvPr/>
        </p:nvSpPr>
        <p:spPr>
          <a:xfrm>
            <a:off x="9582150" y="5610225"/>
            <a:ext cx="1695718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Communicating clearly</a:t>
            </a:r>
            <a:endParaRPr lang="en-US" sz="1200" b="1" dirty="0"/>
          </a:p>
        </p:txBody>
      </p:sp>
      <p:sp>
        <p:nvSpPr>
          <p:cNvPr id="49" name="Text 19"/>
          <p:cNvSpPr/>
          <p:nvPr/>
        </p:nvSpPr>
        <p:spPr>
          <a:xfrm>
            <a:off x="9582150" y="5915025"/>
            <a:ext cx="1929006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Responding to complaints</a:t>
            </a:r>
            <a:endParaRPr lang="en-US" sz="1200" b="1" dirty="0"/>
          </a:p>
        </p:txBody>
      </p:sp>
      <p:sp>
        <p:nvSpPr>
          <p:cNvPr id="50" name="Text 20"/>
          <p:cNvSpPr/>
          <p:nvPr/>
        </p:nvSpPr>
        <p:spPr>
          <a:xfrm>
            <a:off x="304800" y="6677025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/ 15</a:t>
            </a:r>
            <a:endParaRPr lang="en-US" sz="112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200150"/>
            <a:ext cx="228600" cy="2286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1619250"/>
            <a:ext cx="5638800" cy="6477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100" y="1771650"/>
            <a:ext cx="238125" cy="2667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800" y="2381250"/>
            <a:ext cx="5638800" cy="6477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9100" y="2533650"/>
            <a:ext cx="238125" cy="2667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3143250"/>
            <a:ext cx="5638800" cy="6477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9100" y="3295650"/>
            <a:ext cx="238125" cy="2667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3905250"/>
            <a:ext cx="5638800" cy="6477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9100" y="4057650"/>
            <a:ext cx="238125" cy="2667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48400" y="1200150"/>
            <a:ext cx="171450" cy="2286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8400" y="1619250"/>
            <a:ext cx="5638800" cy="6477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2700" y="1771650"/>
            <a:ext cx="142875" cy="2667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48400" y="2381250"/>
            <a:ext cx="5638800" cy="6477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62700" y="2533650"/>
            <a:ext cx="190500" cy="2667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48400" y="3143250"/>
            <a:ext cx="5638800" cy="6477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362700" y="3295650"/>
            <a:ext cx="219075" cy="2667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8400" y="3905250"/>
            <a:ext cx="5638800" cy="6477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62700" y="4057650"/>
            <a:ext cx="190500" cy="2667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4800" y="5524500"/>
            <a:ext cx="11582400" cy="6477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19100" y="5676900"/>
            <a:ext cx="171450" cy="152400"/>
          </a:xfrm>
          <a:prstGeom prst="rect">
            <a:avLst/>
          </a:prstGeom>
        </p:spPr>
      </p:pic>
      <p:sp>
        <p:nvSpPr>
          <p:cNvPr id="24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and Solutions in Healthcare Governance</a:t>
            </a:r>
            <a:endParaRPr lang="en-US" sz="2040" dirty="0"/>
          </a:p>
        </p:txBody>
      </p:sp>
      <p:sp>
        <p:nvSpPr>
          <p:cNvPr id="25" name="Text 1"/>
          <p:cNvSpPr/>
          <p:nvPr/>
        </p:nvSpPr>
        <p:spPr>
          <a:xfrm>
            <a:off x="609600" y="1162050"/>
            <a:ext cx="620268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Challenges</a:t>
            </a:r>
            <a:endParaRPr lang="en-US" sz="1646" dirty="0"/>
          </a:p>
        </p:txBody>
      </p:sp>
      <p:sp>
        <p:nvSpPr>
          <p:cNvPr id="26" name="Text 2"/>
          <p:cNvSpPr/>
          <p:nvPr/>
        </p:nvSpPr>
        <p:spPr>
          <a:xfrm>
            <a:off x="771525" y="1733550"/>
            <a:ext cx="3914001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Unclear Accountability</a:t>
            </a:r>
            <a:endParaRPr lang="en-US" sz="1200" b="1" dirty="0"/>
          </a:p>
        </p:txBody>
      </p:sp>
      <p:sp>
        <p:nvSpPr>
          <p:cNvPr id="27" name="Text 3"/>
          <p:cNvSpPr/>
          <p:nvPr/>
        </p:nvSpPr>
        <p:spPr>
          <a:xfrm>
            <a:off x="771525" y="1962150"/>
            <a:ext cx="3914001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Roles and responsibilities not well defined; blame avoidance</a:t>
            </a:r>
            <a:endParaRPr lang="en-US" sz="1200" b="1" dirty="0"/>
          </a:p>
        </p:txBody>
      </p:sp>
      <p:sp>
        <p:nvSpPr>
          <p:cNvPr id="28" name="Text 4"/>
          <p:cNvSpPr/>
          <p:nvPr/>
        </p:nvSpPr>
        <p:spPr>
          <a:xfrm>
            <a:off x="771525" y="2495550"/>
            <a:ext cx="3962787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Information Hiding</a:t>
            </a:r>
            <a:endParaRPr lang="en-US" sz="1200" b="1" dirty="0"/>
          </a:p>
        </p:txBody>
      </p:sp>
      <p:sp>
        <p:nvSpPr>
          <p:cNvPr id="29" name="Text 5"/>
          <p:cNvSpPr/>
          <p:nvPr/>
        </p:nvSpPr>
        <p:spPr>
          <a:xfrm>
            <a:off x="771525" y="2724150"/>
            <a:ext cx="3962787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Budgets and service delivery not transparent; data tampering</a:t>
            </a:r>
            <a:endParaRPr lang="en-US" sz="1200" b="1" dirty="0"/>
          </a:p>
        </p:txBody>
      </p:sp>
      <p:sp>
        <p:nvSpPr>
          <p:cNvPr id="30" name="Text 6"/>
          <p:cNvSpPr/>
          <p:nvPr/>
        </p:nvSpPr>
        <p:spPr>
          <a:xfrm>
            <a:off x="771525" y="3257550"/>
            <a:ext cx="3889444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 Inequalities</a:t>
            </a:r>
            <a:endParaRPr lang="en-US" sz="1200" b="1" dirty="0"/>
          </a:p>
        </p:txBody>
      </p:sp>
      <p:sp>
        <p:nvSpPr>
          <p:cNvPr id="31" name="Text 7"/>
          <p:cNvSpPr/>
          <p:nvPr/>
        </p:nvSpPr>
        <p:spPr>
          <a:xfrm>
            <a:off x="771525" y="3486150"/>
            <a:ext cx="3889444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Services favor groups; vulnerable populations excluded</a:t>
            </a:r>
            <a:endParaRPr lang="en-US" sz="1200" b="1" dirty="0"/>
          </a:p>
        </p:txBody>
      </p:sp>
      <p:sp>
        <p:nvSpPr>
          <p:cNvPr id="32" name="Text 8"/>
          <p:cNvSpPr/>
          <p:nvPr/>
        </p:nvSpPr>
        <p:spPr>
          <a:xfrm>
            <a:off x="771525" y="4019550"/>
            <a:ext cx="4125516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Poor Community Engagement</a:t>
            </a:r>
            <a:endParaRPr lang="en-US" sz="1200" b="1" dirty="0"/>
          </a:p>
        </p:txBody>
      </p:sp>
      <p:sp>
        <p:nvSpPr>
          <p:cNvPr id="33" name="Text 9"/>
          <p:cNvSpPr/>
          <p:nvPr/>
        </p:nvSpPr>
        <p:spPr>
          <a:xfrm>
            <a:off x="771525" y="4248150"/>
            <a:ext cx="4125516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community participation; services imposed without feedback</a:t>
            </a:r>
            <a:endParaRPr lang="en-US" sz="1200" b="1" dirty="0"/>
          </a:p>
        </p:txBody>
      </p:sp>
      <p:sp>
        <p:nvSpPr>
          <p:cNvPr id="34" name="Text 10"/>
          <p:cNvSpPr/>
          <p:nvPr/>
        </p:nvSpPr>
        <p:spPr>
          <a:xfrm>
            <a:off x="6496050" y="1162050"/>
            <a:ext cx="620268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Practical Solutions</a:t>
            </a:r>
            <a:endParaRPr lang="en-US" sz="1646" dirty="0"/>
          </a:p>
        </p:txBody>
      </p:sp>
      <p:sp>
        <p:nvSpPr>
          <p:cNvPr id="35" name="Text 11"/>
          <p:cNvSpPr/>
          <p:nvPr/>
        </p:nvSpPr>
        <p:spPr>
          <a:xfrm>
            <a:off x="6619875" y="1733550"/>
            <a:ext cx="3587398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Clear Accountability Systems</a:t>
            </a:r>
            <a:endParaRPr lang="en-US" sz="1200" b="1" dirty="0"/>
          </a:p>
        </p:txBody>
      </p:sp>
      <p:sp>
        <p:nvSpPr>
          <p:cNvPr id="36" name="Text 12"/>
          <p:cNvSpPr/>
          <p:nvPr/>
        </p:nvSpPr>
        <p:spPr>
          <a:xfrm>
            <a:off x="6619875" y="1962150"/>
            <a:ext cx="3587398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Define roles; regular monitoring; feedback mechanisms</a:t>
            </a:r>
            <a:endParaRPr lang="en-US" sz="1200" b="1" dirty="0"/>
          </a:p>
        </p:txBody>
      </p:sp>
      <p:sp>
        <p:nvSpPr>
          <p:cNvPr id="37" name="Text 13"/>
          <p:cNvSpPr/>
          <p:nvPr/>
        </p:nvSpPr>
        <p:spPr>
          <a:xfrm>
            <a:off x="6667500" y="2495550"/>
            <a:ext cx="3978339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Transparent Reporting</a:t>
            </a:r>
            <a:endParaRPr lang="en-US" sz="1200" dirty="0"/>
          </a:p>
        </p:txBody>
      </p:sp>
      <p:sp>
        <p:nvSpPr>
          <p:cNvPr id="38" name="Text 14"/>
          <p:cNvSpPr/>
          <p:nvPr/>
        </p:nvSpPr>
        <p:spPr>
          <a:xfrm>
            <a:off x="6667500" y="2724150"/>
            <a:ext cx="3978339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Use DHIS-2; real-time data; community access to information</a:t>
            </a:r>
            <a:endParaRPr lang="en-US" sz="1200" b="1" dirty="0"/>
          </a:p>
        </p:txBody>
      </p:sp>
      <p:sp>
        <p:nvSpPr>
          <p:cNvPr id="39" name="Text 15"/>
          <p:cNvSpPr/>
          <p:nvPr/>
        </p:nvSpPr>
        <p:spPr>
          <a:xfrm>
            <a:off x="6696075" y="3257550"/>
            <a:ext cx="4044151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</a:t>
            </a:r>
            <a:endParaRPr lang="en-US" sz="1200" b="1" dirty="0"/>
          </a:p>
        </p:txBody>
      </p:sp>
      <p:sp>
        <p:nvSpPr>
          <p:cNvPr id="40" name="Text 16"/>
          <p:cNvSpPr/>
          <p:nvPr/>
        </p:nvSpPr>
        <p:spPr>
          <a:xfrm>
            <a:off x="6696075" y="3486150"/>
            <a:ext cx="4044151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groups; local participation; feedback loops</a:t>
            </a:r>
            <a:endParaRPr lang="en-US" sz="1200" b="1" dirty="0"/>
          </a:p>
        </p:txBody>
      </p:sp>
      <p:sp>
        <p:nvSpPr>
          <p:cNvPr id="41" name="Text 17"/>
          <p:cNvSpPr/>
          <p:nvPr/>
        </p:nvSpPr>
        <p:spPr>
          <a:xfrm>
            <a:off x="6667500" y="4019550"/>
            <a:ext cx="3571190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Financial Protection</a:t>
            </a:r>
            <a:endParaRPr lang="en-US" sz="1200" b="1" dirty="0"/>
          </a:p>
        </p:txBody>
      </p:sp>
      <p:sp>
        <p:nvSpPr>
          <p:cNvPr id="42" name="Text 18"/>
          <p:cNvSpPr/>
          <p:nvPr/>
        </p:nvSpPr>
        <p:spPr>
          <a:xfrm>
            <a:off x="6667500" y="4248150"/>
            <a:ext cx="3571190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Insurance plans; free services; protection against costs</a:t>
            </a:r>
            <a:endParaRPr lang="en-US" sz="1200" b="1" dirty="0"/>
          </a:p>
        </p:txBody>
      </p:sp>
      <p:sp>
        <p:nvSpPr>
          <p:cNvPr id="43" name="Text 19"/>
          <p:cNvSpPr/>
          <p:nvPr/>
        </p:nvSpPr>
        <p:spPr>
          <a:xfrm>
            <a:off x="666750" y="5638800"/>
            <a:ext cx="1248918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E40A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Success Example: Pakistan's PHC</a:t>
            </a:r>
            <a:endParaRPr lang="en-US" sz="1400" b="1" dirty="0"/>
          </a:p>
        </p:txBody>
      </p:sp>
      <p:sp>
        <p:nvSpPr>
          <p:cNvPr id="44" name="Text 20"/>
          <p:cNvSpPr/>
          <p:nvPr/>
        </p:nvSpPr>
        <p:spPr>
          <a:xfrm>
            <a:off x="419100" y="5867400"/>
            <a:ext cx="12489180" cy="3847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b="1" dirty="0">
                <a:solidFill>
                  <a:srgbClr val="1E40A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EHSAAS/Sehat Sahulat program identified PHC centers as first point of care for poor families, with referrals to free treatment under health insurance plans, successfully supporting UHC goals</a:t>
            </a:r>
            <a:r>
              <a:rPr lang="en-US" sz="980" dirty="0">
                <a:solidFill>
                  <a:srgbClr val="1E40A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980" dirty="0"/>
          </a:p>
        </p:txBody>
      </p:sp>
      <p:sp>
        <p:nvSpPr>
          <p:cNvPr id="45" name="Text 21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 / 15</a:t>
            </a:r>
            <a:endParaRPr lang="en-US" sz="112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924050"/>
            <a:ext cx="2316361" cy="1181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0105" y="2076450"/>
            <a:ext cx="285750" cy="3429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8621" y="2500313"/>
            <a:ext cx="457200" cy="28575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3281" y="1924050"/>
            <a:ext cx="2316361" cy="11811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9537" y="2076450"/>
            <a:ext cx="323850" cy="3429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7102" y="2500313"/>
            <a:ext cx="457200" cy="28575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81763" y="1924050"/>
            <a:ext cx="2316361" cy="11811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30405" y="2076450"/>
            <a:ext cx="219075" cy="3429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55584" y="2500313"/>
            <a:ext cx="457200" cy="28575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70244" y="1924050"/>
            <a:ext cx="2316361" cy="11811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566499" y="2076450"/>
            <a:ext cx="323850" cy="3429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4800" y="3409950"/>
            <a:ext cx="5676900" cy="19431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5300" y="3600450"/>
            <a:ext cx="171450" cy="3048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10300" y="3409950"/>
            <a:ext cx="5676900" cy="19431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00800" y="3600450"/>
            <a:ext cx="228600" cy="304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00800" y="4038600"/>
            <a:ext cx="171450" cy="1905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05900" y="4038600"/>
            <a:ext cx="152400" cy="1905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00800" y="4381500"/>
            <a:ext cx="171450" cy="1905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05900" y="4381500"/>
            <a:ext cx="133350" cy="1905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00800" y="4724400"/>
            <a:ext cx="133350" cy="1905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105900" y="4724400"/>
            <a:ext cx="152400" cy="190500"/>
          </a:xfrm>
          <a:prstGeom prst="rect">
            <a:avLst/>
          </a:prstGeom>
        </p:spPr>
      </p:pic>
      <p:sp>
        <p:nvSpPr>
          <p:cNvPr id="25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Measuring Governance Effectiveness</a:t>
            </a:r>
            <a:endParaRPr lang="en-US" sz="2040" dirty="0"/>
          </a:p>
        </p:txBody>
      </p:sp>
      <p:sp>
        <p:nvSpPr>
          <p:cNvPr id="26" name="Text 1"/>
          <p:cNvSpPr/>
          <p:nvPr/>
        </p:nvSpPr>
        <p:spPr>
          <a:xfrm>
            <a:off x="304800" y="1162050"/>
            <a:ext cx="1158240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governance effectiveness measurement requires frameworks that evaluate how well governance structures function across different system levels.</a:t>
            </a:r>
            <a:endParaRPr lang="en-US" sz="1400" b="1" dirty="0"/>
          </a:p>
        </p:txBody>
      </p:sp>
      <p:sp>
        <p:nvSpPr>
          <p:cNvPr id="27" name="Text 2"/>
          <p:cNvSpPr/>
          <p:nvPr/>
        </p:nvSpPr>
        <p:spPr>
          <a:xfrm>
            <a:off x="434340" y="2495550"/>
            <a:ext cx="2212717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National Level</a:t>
            </a:r>
            <a:endParaRPr lang="en-US" sz="1400" dirty="0"/>
          </a:p>
        </p:txBody>
      </p:sp>
      <p:sp>
        <p:nvSpPr>
          <p:cNvPr id="28" name="Text 3"/>
          <p:cNvSpPr/>
          <p:nvPr/>
        </p:nvSpPr>
        <p:spPr>
          <a:xfrm>
            <a:off x="434340" y="2762250"/>
            <a:ext cx="2212717" cy="37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Policies, regulations, and funding</a:t>
            </a:r>
            <a:endParaRPr lang="en-US" sz="1200" b="1" dirty="0"/>
          </a:p>
        </p:txBody>
      </p:sp>
      <p:sp>
        <p:nvSpPr>
          <p:cNvPr id="29" name="Text 4"/>
          <p:cNvSpPr/>
          <p:nvPr/>
        </p:nvSpPr>
        <p:spPr>
          <a:xfrm>
            <a:off x="3368397" y="2495550"/>
            <a:ext cx="2212717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Regional Level</a:t>
            </a:r>
            <a:endParaRPr lang="en-US" sz="1400" dirty="0"/>
          </a:p>
        </p:txBody>
      </p:sp>
      <p:sp>
        <p:nvSpPr>
          <p:cNvPr id="30" name="Text 5"/>
          <p:cNvSpPr/>
          <p:nvPr/>
        </p:nvSpPr>
        <p:spPr>
          <a:xfrm>
            <a:off x="3368397" y="2762250"/>
            <a:ext cx="2212717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Planning, resource allocation</a:t>
            </a:r>
            <a:endParaRPr lang="en-US" sz="1200" b="1" dirty="0"/>
          </a:p>
        </p:txBody>
      </p:sp>
      <p:sp>
        <p:nvSpPr>
          <p:cNvPr id="31" name="Text 6"/>
          <p:cNvSpPr/>
          <p:nvPr/>
        </p:nvSpPr>
        <p:spPr>
          <a:xfrm>
            <a:off x="6302454" y="2495550"/>
            <a:ext cx="2212717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District Level</a:t>
            </a:r>
            <a:endParaRPr lang="en-US" sz="1400" b="1" dirty="0"/>
          </a:p>
        </p:txBody>
      </p:sp>
      <p:sp>
        <p:nvSpPr>
          <p:cNvPr id="32" name="Text 7"/>
          <p:cNvSpPr/>
          <p:nvPr/>
        </p:nvSpPr>
        <p:spPr>
          <a:xfrm>
            <a:off x="6481762" y="2781300"/>
            <a:ext cx="2137053" cy="1837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Implementation, supervision</a:t>
            </a:r>
            <a:endParaRPr lang="en-US" sz="1200" b="1" dirty="0"/>
          </a:p>
        </p:txBody>
      </p:sp>
      <p:sp>
        <p:nvSpPr>
          <p:cNvPr id="33" name="Text 8"/>
          <p:cNvSpPr/>
          <p:nvPr/>
        </p:nvSpPr>
        <p:spPr>
          <a:xfrm>
            <a:off x="9236512" y="2495550"/>
            <a:ext cx="2212717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PHC Level</a:t>
            </a:r>
            <a:endParaRPr lang="en-US" sz="1400" b="1" dirty="0"/>
          </a:p>
        </p:txBody>
      </p:sp>
      <p:sp>
        <p:nvSpPr>
          <p:cNvPr id="34" name="Text 9"/>
          <p:cNvSpPr/>
          <p:nvPr/>
        </p:nvSpPr>
        <p:spPr>
          <a:xfrm>
            <a:off x="9236512" y="2762250"/>
            <a:ext cx="2212717" cy="3760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 delivery, accountability</a:t>
            </a:r>
            <a:endParaRPr lang="en-US" sz="1200" b="1" dirty="0"/>
          </a:p>
        </p:txBody>
      </p:sp>
      <p:sp>
        <p:nvSpPr>
          <p:cNvPr id="35" name="Text 10"/>
          <p:cNvSpPr/>
          <p:nvPr/>
        </p:nvSpPr>
        <p:spPr>
          <a:xfrm>
            <a:off x="781050" y="3619500"/>
            <a:ext cx="3144232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Framework Considerations</a:t>
            </a:r>
            <a:endParaRPr lang="en-US" sz="1400" dirty="0"/>
          </a:p>
        </p:txBody>
      </p:sp>
      <p:sp>
        <p:nvSpPr>
          <p:cNvPr id="36" name="Text 11"/>
          <p:cNvSpPr/>
          <p:nvPr/>
        </p:nvSpPr>
        <p:spPr>
          <a:xfrm>
            <a:off x="685800" y="4019550"/>
            <a:ext cx="5615940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Alignment with WHO governance functions</a:t>
            </a:r>
            <a:endParaRPr lang="en-US" sz="1200" b="1" dirty="0"/>
          </a:p>
        </p:txBody>
      </p:sp>
      <p:sp>
        <p:nvSpPr>
          <p:cNvPr id="37" name="Text 12"/>
          <p:cNvSpPr/>
          <p:nvPr/>
        </p:nvSpPr>
        <p:spPr>
          <a:xfrm>
            <a:off x="685800" y="4324350"/>
            <a:ext cx="5615940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Relevance to different health system levels</a:t>
            </a:r>
            <a:endParaRPr lang="en-US" sz="1200" b="1" dirty="0"/>
          </a:p>
        </p:txBody>
      </p:sp>
      <p:sp>
        <p:nvSpPr>
          <p:cNvPr id="38" name="Text 13"/>
          <p:cNvSpPr/>
          <p:nvPr/>
        </p:nvSpPr>
        <p:spPr>
          <a:xfrm>
            <a:off x="685800" y="4629150"/>
            <a:ext cx="5615940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Balance between quantitative and qualitative measures</a:t>
            </a:r>
            <a:endParaRPr lang="en-US" sz="1200" b="1" dirty="0"/>
          </a:p>
        </p:txBody>
      </p:sp>
      <p:sp>
        <p:nvSpPr>
          <p:cNvPr id="39" name="Text 14"/>
          <p:cNvSpPr/>
          <p:nvPr/>
        </p:nvSpPr>
        <p:spPr>
          <a:xfrm>
            <a:off x="685800" y="4933950"/>
            <a:ext cx="5615940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Context-specific adaptations</a:t>
            </a:r>
            <a:endParaRPr lang="en-US" sz="1200" b="1" dirty="0"/>
          </a:p>
        </p:txBody>
      </p:sp>
      <p:sp>
        <p:nvSpPr>
          <p:cNvPr id="40" name="Text 15"/>
          <p:cNvSpPr/>
          <p:nvPr/>
        </p:nvSpPr>
        <p:spPr>
          <a:xfrm>
            <a:off x="6743700" y="3619500"/>
            <a:ext cx="316731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Common Measurement Themes</a:t>
            </a:r>
            <a:endParaRPr lang="en-US" sz="1380" dirty="0"/>
          </a:p>
        </p:txBody>
      </p:sp>
      <p:sp>
        <p:nvSpPr>
          <p:cNvPr id="41" name="Text 16"/>
          <p:cNvSpPr/>
          <p:nvPr/>
        </p:nvSpPr>
        <p:spPr>
          <a:xfrm>
            <a:off x="6648450" y="4019550"/>
            <a:ext cx="1034326" cy="2092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Accountability</a:t>
            </a:r>
            <a:endParaRPr lang="en-US" sz="1100" b="1" dirty="0"/>
          </a:p>
        </p:txBody>
      </p:sp>
      <p:sp>
        <p:nvSpPr>
          <p:cNvPr id="42" name="Text 17"/>
          <p:cNvSpPr/>
          <p:nvPr/>
        </p:nvSpPr>
        <p:spPr>
          <a:xfrm>
            <a:off x="9334500" y="4019550"/>
            <a:ext cx="1018773" cy="2099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Transparency</a:t>
            </a:r>
            <a:endParaRPr lang="en-US" sz="1120" b="1" dirty="0"/>
          </a:p>
        </p:txBody>
      </p:sp>
      <p:sp>
        <p:nvSpPr>
          <p:cNvPr id="43" name="Text 18"/>
          <p:cNvSpPr/>
          <p:nvPr/>
        </p:nvSpPr>
        <p:spPr>
          <a:xfrm>
            <a:off x="6648450" y="4362450"/>
            <a:ext cx="922511" cy="2099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Participation</a:t>
            </a:r>
            <a:endParaRPr lang="en-US" sz="1120" b="1" dirty="0"/>
          </a:p>
        </p:txBody>
      </p:sp>
      <p:sp>
        <p:nvSpPr>
          <p:cNvPr id="44" name="Text 19"/>
          <p:cNvSpPr/>
          <p:nvPr/>
        </p:nvSpPr>
        <p:spPr>
          <a:xfrm>
            <a:off x="9315450" y="4362450"/>
            <a:ext cx="689714" cy="2099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Targeting</a:t>
            </a:r>
            <a:endParaRPr lang="en-US" sz="1120" b="1" dirty="0"/>
          </a:p>
        </p:txBody>
      </p:sp>
      <p:sp>
        <p:nvSpPr>
          <p:cNvPr id="45" name="Text 20"/>
          <p:cNvSpPr/>
          <p:nvPr/>
        </p:nvSpPr>
        <p:spPr>
          <a:xfrm>
            <a:off x="6610350" y="4705350"/>
            <a:ext cx="714435" cy="2099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Efficiency</a:t>
            </a:r>
            <a:endParaRPr lang="en-US" sz="1120" b="1" dirty="0"/>
          </a:p>
        </p:txBody>
      </p:sp>
      <p:sp>
        <p:nvSpPr>
          <p:cNvPr id="46" name="Text 21"/>
          <p:cNvSpPr/>
          <p:nvPr/>
        </p:nvSpPr>
        <p:spPr>
          <a:xfrm>
            <a:off x="9334500" y="4705350"/>
            <a:ext cx="1257955" cy="2099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outcomes</a:t>
            </a:r>
            <a:endParaRPr lang="en-US" sz="1120" b="1" dirty="0"/>
          </a:p>
        </p:txBody>
      </p:sp>
      <p:sp>
        <p:nvSpPr>
          <p:cNvPr id="47" name="Text 22"/>
          <p:cNvSpPr/>
          <p:nvPr/>
        </p:nvSpPr>
        <p:spPr>
          <a:xfrm>
            <a:off x="289560" y="5505450"/>
            <a:ext cx="12740640" cy="2190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b="1" i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Effective measurement frameworks should be adapted to local contexts and health system priorities.</a:t>
            </a:r>
            <a:endParaRPr lang="en-US" sz="1400" b="1" i="1" dirty="0"/>
          </a:p>
        </p:txBody>
      </p:sp>
      <p:sp>
        <p:nvSpPr>
          <p:cNvPr id="48" name="Text 23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 / 15</a:t>
            </a:r>
            <a:endParaRPr lang="en-US" sz="112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847850"/>
            <a:ext cx="3708350" cy="38671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" y="2038350"/>
            <a:ext cx="457200" cy="4572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114550"/>
            <a:ext cx="228600" cy="304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2647950"/>
            <a:ext cx="3327350" cy="8763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2800350"/>
            <a:ext cx="114300" cy="152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3638550"/>
            <a:ext cx="3327350" cy="8763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" y="3790950"/>
            <a:ext cx="190500" cy="152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" y="4629150"/>
            <a:ext cx="3327350" cy="8763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00" y="4781550"/>
            <a:ext cx="171450" cy="1524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41750" y="1847850"/>
            <a:ext cx="3708350" cy="386715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32250" y="2038350"/>
            <a:ext cx="457200" cy="4572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75125" y="2114550"/>
            <a:ext cx="171450" cy="3048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2250" y="2647950"/>
            <a:ext cx="3327350" cy="8763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6550" y="2800350"/>
            <a:ext cx="19050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2250" y="3638550"/>
            <a:ext cx="3327350" cy="8763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46550" y="3790950"/>
            <a:ext cx="13335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2250" y="4629150"/>
            <a:ext cx="3327350" cy="8763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46550" y="4781550"/>
            <a:ext cx="190500" cy="1524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178701" y="1847850"/>
            <a:ext cx="3708499" cy="386715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69201" y="2038350"/>
            <a:ext cx="457200" cy="4572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12076" y="2114550"/>
            <a:ext cx="171450" cy="3048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69201" y="2647950"/>
            <a:ext cx="3327499" cy="8763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483501" y="2800350"/>
            <a:ext cx="190500" cy="1524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69201" y="3638550"/>
            <a:ext cx="3327499" cy="87630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483501" y="3790950"/>
            <a:ext cx="152400" cy="152400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69201" y="4629150"/>
            <a:ext cx="3327499" cy="876300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483501" y="4781550"/>
            <a:ext cx="152400" cy="152400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263912" y="5833482"/>
            <a:ext cx="11582400" cy="495300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9100" y="5981700"/>
            <a:ext cx="171450" cy="266700"/>
          </a:xfrm>
          <a:prstGeom prst="rect">
            <a:avLst/>
          </a:prstGeom>
        </p:spPr>
      </p:pic>
      <p:sp>
        <p:nvSpPr>
          <p:cNvPr id="33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Future Directions in Healthcare Governance</a:t>
            </a:r>
            <a:endParaRPr lang="en-US" sz="2040" dirty="0"/>
          </a:p>
        </p:txBody>
      </p:sp>
      <p:sp>
        <p:nvSpPr>
          <p:cNvPr id="34" name="Text 1"/>
          <p:cNvSpPr/>
          <p:nvPr/>
        </p:nvSpPr>
        <p:spPr>
          <a:xfrm>
            <a:off x="419100" y="1181100"/>
            <a:ext cx="1158240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healthcare systems evolve, governance frameworks must adapt to new challenges and opportunities. The future of healthcare governance lies in innovation, collaboration, and technology-enabled solutions</a:t>
            </a: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400" dirty="0"/>
          </a:p>
        </p:txBody>
      </p:sp>
      <p:sp>
        <p:nvSpPr>
          <p:cNvPr id="35" name="Text 2"/>
          <p:cNvSpPr/>
          <p:nvPr/>
        </p:nvSpPr>
        <p:spPr>
          <a:xfrm>
            <a:off x="1066800" y="2133600"/>
            <a:ext cx="1711762" cy="2478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Emerging Trends</a:t>
            </a:r>
            <a:endParaRPr lang="en-US" sz="1400" dirty="0"/>
          </a:p>
        </p:txBody>
      </p:sp>
      <p:sp>
        <p:nvSpPr>
          <p:cNvPr id="36" name="Text 3"/>
          <p:cNvSpPr/>
          <p:nvPr/>
        </p:nvSpPr>
        <p:spPr>
          <a:xfrm>
            <a:off x="800100" y="2762250"/>
            <a:ext cx="1527914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Governance</a:t>
            </a:r>
            <a:endParaRPr lang="en-US" sz="1200" dirty="0"/>
          </a:p>
        </p:txBody>
      </p:sp>
      <p:sp>
        <p:nvSpPr>
          <p:cNvPr id="37" name="Text 4"/>
          <p:cNvSpPr/>
          <p:nvPr/>
        </p:nvSpPr>
        <p:spPr>
          <a:xfrm>
            <a:off x="609600" y="3028950"/>
            <a:ext cx="3098750" cy="3694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and citizen participation</a:t>
            </a:r>
            <a:r>
              <a:rPr lang="en-US" sz="98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10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Leveraging technology for transparent health information </a:t>
            </a:r>
            <a:endParaRPr lang="en-US" sz="980" dirty="0"/>
          </a:p>
        </p:txBody>
      </p:sp>
      <p:sp>
        <p:nvSpPr>
          <p:cNvPr id="38" name="Text 5"/>
          <p:cNvSpPr/>
          <p:nvPr/>
        </p:nvSpPr>
        <p:spPr>
          <a:xfrm>
            <a:off x="876300" y="3752850"/>
            <a:ext cx="2095827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Community-Led Initiatives</a:t>
            </a:r>
            <a:endParaRPr lang="en-US" sz="1200" dirty="0"/>
          </a:p>
        </p:txBody>
      </p:sp>
      <p:sp>
        <p:nvSpPr>
          <p:cNvPr id="39" name="Text 6"/>
          <p:cNvSpPr/>
          <p:nvPr/>
        </p:nvSpPr>
        <p:spPr>
          <a:xfrm>
            <a:off x="609600" y="4019550"/>
            <a:ext cx="30987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communities in health decision-making and service delivery</a:t>
            </a:r>
            <a:r>
              <a:rPr lang="en-US" sz="98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980" dirty="0"/>
          </a:p>
        </p:txBody>
      </p:sp>
      <p:sp>
        <p:nvSpPr>
          <p:cNvPr id="40" name="Text 7"/>
          <p:cNvSpPr/>
          <p:nvPr/>
        </p:nvSpPr>
        <p:spPr>
          <a:xfrm>
            <a:off x="857250" y="4743450"/>
            <a:ext cx="177020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Person-Centered Care</a:t>
            </a:r>
            <a:endParaRPr lang="en-US" sz="1120" dirty="0"/>
          </a:p>
        </p:txBody>
      </p:sp>
      <p:sp>
        <p:nvSpPr>
          <p:cNvPr id="41" name="Text 8"/>
          <p:cNvSpPr/>
          <p:nvPr/>
        </p:nvSpPr>
        <p:spPr>
          <a:xfrm>
            <a:off x="558435" y="4993191"/>
            <a:ext cx="30987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Responsive systems that adapt to individual patient needs.</a:t>
            </a:r>
            <a:endParaRPr lang="en-US" sz="1200" b="1" dirty="0"/>
          </a:p>
        </p:txBody>
      </p:sp>
      <p:sp>
        <p:nvSpPr>
          <p:cNvPr id="42" name="Text 9"/>
          <p:cNvSpPr/>
          <p:nvPr/>
        </p:nvSpPr>
        <p:spPr>
          <a:xfrm>
            <a:off x="5003750" y="2133600"/>
            <a:ext cx="229801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Innovative Approaches</a:t>
            </a:r>
            <a:endParaRPr lang="en-US" sz="1380" dirty="0"/>
          </a:p>
        </p:txBody>
      </p:sp>
      <p:sp>
        <p:nvSpPr>
          <p:cNvPr id="43" name="Text 10"/>
          <p:cNvSpPr/>
          <p:nvPr/>
        </p:nvSpPr>
        <p:spPr>
          <a:xfrm>
            <a:off x="4813250" y="2762250"/>
            <a:ext cx="245926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Multi-stakeholder Partnerships</a:t>
            </a:r>
            <a:endParaRPr lang="en-US" sz="1120" dirty="0"/>
          </a:p>
        </p:txBody>
      </p:sp>
      <p:sp>
        <p:nvSpPr>
          <p:cNvPr id="44" name="Text 11"/>
          <p:cNvSpPr/>
          <p:nvPr/>
        </p:nvSpPr>
        <p:spPr>
          <a:xfrm>
            <a:off x="4546550" y="3028950"/>
            <a:ext cx="30987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Collaboration between government, private sector, and civil society.</a:t>
            </a:r>
            <a:endParaRPr lang="en-US" sz="1200" b="1" dirty="0"/>
          </a:p>
        </p:txBody>
      </p:sp>
      <p:sp>
        <p:nvSpPr>
          <p:cNvPr id="45" name="Text 12"/>
          <p:cNvSpPr/>
          <p:nvPr/>
        </p:nvSpPr>
        <p:spPr>
          <a:xfrm>
            <a:off x="4756100" y="3752850"/>
            <a:ext cx="1956509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Data-Driven Governance</a:t>
            </a:r>
            <a:endParaRPr lang="en-US" sz="1200" b="1" dirty="0"/>
          </a:p>
        </p:txBody>
      </p:sp>
      <p:sp>
        <p:nvSpPr>
          <p:cNvPr id="46" name="Text 13"/>
          <p:cNvSpPr/>
          <p:nvPr/>
        </p:nvSpPr>
        <p:spPr>
          <a:xfrm>
            <a:off x="4546550" y="4019550"/>
            <a:ext cx="30987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Using health information for evidence-based decision-making.</a:t>
            </a:r>
            <a:endParaRPr lang="en-US" sz="1200" b="1" dirty="0"/>
          </a:p>
        </p:txBody>
      </p:sp>
      <p:sp>
        <p:nvSpPr>
          <p:cNvPr id="47" name="Text 14"/>
          <p:cNvSpPr/>
          <p:nvPr/>
        </p:nvSpPr>
        <p:spPr>
          <a:xfrm>
            <a:off x="4813250" y="4743450"/>
            <a:ext cx="266439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Regulatory Frameworks</a:t>
            </a:r>
            <a:endParaRPr lang="en-US" sz="1120" dirty="0"/>
          </a:p>
        </p:txBody>
      </p:sp>
      <p:sp>
        <p:nvSpPr>
          <p:cNvPr id="48" name="Text 15"/>
          <p:cNvSpPr/>
          <p:nvPr/>
        </p:nvSpPr>
        <p:spPr>
          <a:xfrm>
            <a:off x="4546550" y="5010150"/>
            <a:ext cx="30987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Flexible regulations that respond to changing healthcare landscapes.</a:t>
            </a:r>
            <a:endParaRPr lang="en-US" sz="1200" b="1" dirty="0"/>
          </a:p>
        </p:txBody>
      </p:sp>
      <p:sp>
        <p:nvSpPr>
          <p:cNvPr id="49" name="Text 16"/>
          <p:cNvSpPr/>
          <p:nvPr/>
        </p:nvSpPr>
        <p:spPr>
          <a:xfrm>
            <a:off x="8940701" y="2133600"/>
            <a:ext cx="187481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Recommendations</a:t>
            </a:r>
            <a:endParaRPr lang="en-US" sz="1380" dirty="0"/>
          </a:p>
        </p:txBody>
      </p:sp>
      <p:sp>
        <p:nvSpPr>
          <p:cNvPr id="50" name="Text 17"/>
          <p:cNvSpPr/>
          <p:nvPr/>
        </p:nvSpPr>
        <p:spPr>
          <a:xfrm>
            <a:off x="8750201" y="2762250"/>
            <a:ext cx="2133317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Strengthen Health Literacy</a:t>
            </a:r>
            <a:endParaRPr lang="en-US" sz="1200" dirty="0"/>
          </a:p>
        </p:txBody>
      </p:sp>
      <p:sp>
        <p:nvSpPr>
          <p:cNvPr id="51" name="Text 18"/>
          <p:cNvSpPr/>
          <p:nvPr/>
        </p:nvSpPr>
        <p:spPr>
          <a:xfrm>
            <a:off x="8483501" y="3028950"/>
            <a:ext cx="3098899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Improve population understanding of health governance mechanisms.</a:t>
            </a:r>
            <a:endParaRPr lang="en-US" sz="1200" b="1" dirty="0"/>
          </a:p>
        </p:txBody>
      </p:sp>
      <p:sp>
        <p:nvSpPr>
          <p:cNvPr id="52" name="Text 19"/>
          <p:cNvSpPr/>
          <p:nvPr/>
        </p:nvSpPr>
        <p:spPr>
          <a:xfrm>
            <a:off x="8712101" y="3752850"/>
            <a:ext cx="2369225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Optimize Resource Allocation</a:t>
            </a:r>
            <a:endParaRPr lang="en-US" sz="1200" b="1" dirty="0"/>
          </a:p>
        </p:txBody>
      </p:sp>
      <p:sp>
        <p:nvSpPr>
          <p:cNvPr id="53" name="Text 20"/>
          <p:cNvSpPr/>
          <p:nvPr/>
        </p:nvSpPr>
        <p:spPr>
          <a:xfrm>
            <a:off x="8483501" y="4019550"/>
            <a:ext cx="3098899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Ensure efficient use of healthcare resources through governance.</a:t>
            </a:r>
            <a:endParaRPr lang="en-US" sz="1200" b="1" dirty="0"/>
          </a:p>
        </p:txBody>
      </p:sp>
      <p:sp>
        <p:nvSpPr>
          <p:cNvPr id="54" name="Text 21"/>
          <p:cNvSpPr/>
          <p:nvPr/>
        </p:nvSpPr>
        <p:spPr>
          <a:xfrm>
            <a:off x="8712101" y="4743450"/>
            <a:ext cx="1984668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Regular System Reviews</a:t>
            </a:r>
            <a:endParaRPr lang="en-US" sz="1200" b="1" dirty="0"/>
          </a:p>
        </p:txBody>
      </p:sp>
      <p:sp>
        <p:nvSpPr>
          <p:cNvPr id="55" name="Text 22"/>
          <p:cNvSpPr/>
          <p:nvPr/>
        </p:nvSpPr>
        <p:spPr>
          <a:xfrm>
            <a:off x="8483501" y="5010150"/>
            <a:ext cx="3098899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Continuous evaluation of governance structures and processes.</a:t>
            </a:r>
            <a:endParaRPr lang="en-US" sz="1200" b="1" dirty="0"/>
          </a:p>
        </p:txBody>
      </p:sp>
      <p:sp>
        <p:nvSpPr>
          <p:cNvPr id="56" name="Text 23"/>
          <p:cNvSpPr/>
          <p:nvPr/>
        </p:nvSpPr>
        <p:spPr>
          <a:xfrm>
            <a:off x="666750" y="6000750"/>
            <a:ext cx="9972452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i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</a:t>
            </a:r>
            <a:r>
              <a:rPr lang="en-US" sz="1400" b="1" i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future of healthcare governance lies in balancing accountability, transparency, and responsiveness to evolving healthcare needs."</a:t>
            </a:r>
            <a:endParaRPr lang="en-US" sz="1400" b="1" dirty="0"/>
          </a:p>
        </p:txBody>
      </p:sp>
      <p:sp>
        <p:nvSpPr>
          <p:cNvPr id="57" name="Text 24"/>
          <p:cNvSpPr/>
          <p:nvPr/>
        </p:nvSpPr>
        <p:spPr>
          <a:xfrm>
            <a:off x="304800" y="65151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/ 15</a:t>
            </a:r>
            <a:endParaRPr lang="en-US" sz="112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3AEED-133F-4D22-A928-9EDDB8C05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700" b="1" dirty="0">
                <a:solidFill>
                  <a:schemeClr val="accent5">
                    <a:lumMod val="50000"/>
                  </a:schemeClr>
                </a:solidFill>
              </a:rPr>
              <a:t>MODULE ONE</a:t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UNDERSTANDING MANAGEMENT, LEADERSHIP &amp; GOVERNANCE </a:t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IN PRIMARY HEALTHCARE SETTINGS</a:t>
            </a:r>
          </a:p>
        </p:txBody>
      </p:sp>
      <p:pic>
        <p:nvPicPr>
          <p:cNvPr id="4" name="Content Placeholder 3" descr="Good governance is the need of the hour ...">
            <a:extLst>
              <a:ext uri="{FF2B5EF4-FFF2-40B4-BE49-F238E27FC236}">
                <a16:creationId xmlns:a16="http://schemas.microsoft.com/office/drawing/2014/main" id="{541CCB1F-884A-46B4-A413-AC7B1AB7996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165" y="2650435"/>
            <a:ext cx="5194852" cy="34190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5531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9715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962150"/>
            <a:ext cx="3759101" cy="16002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114550"/>
            <a:ext cx="228600" cy="3048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6301" y="1962150"/>
            <a:ext cx="3759250" cy="16002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8701" y="2114550"/>
            <a:ext cx="228600" cy="304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7950" y="1962150"/>
            <a:ext cx="3759101" cy="16002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0350" y="2114550"/>
            <a:ext cx="285750" cy="304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800" y="4248150"/>
            <a:ext cx="2316361" cy="9525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5594" y="4552950"/>
            <a:ext cx="219075" cy="3429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69096" y="4710113"/>
            <a:ext cx="476250" cy="28575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93281" y="4248150"/>
            <a:ext cx="2316361" cy="952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07321" y="4552950"/>
            <a:ext cx="285750" cy="3429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57577" y="4710113"/>
            <a:ext cx="476250" cy="28575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8346" y="4200525"/>
            <a:ext cx="2316361" cy="9525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95802" y="4580889"/>
            <a:ext cx="361950" cy="3429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946059" y="4710113"/>
            <a:ext cx="476250" cy="28575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70244" y="4248150"/>
            <a:ext cx="2316361" cy="9525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53799" y="4552950"/>
            <a:ext cx="285750" cy="3429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59495" y="5429250"/>
            <a:ext cx="238125" cy="2667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01653" y="5429250"/>
            <a:ext cx="142875" cy="2667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33096" y="5429250"/>
            <a:ext cx="190500" cy="2667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593461" y="5429250"/>
            <a:ext cx="190500" cy="266700"/>
          </a:xfrm>
          <a:prstGeom prst="rect">
            <a:avLst/>
          </a:prstGeom>
        </p:spPr>
      </p:pic>
      <p:sp>
        <p:nvSpPr>
          <p:cNvPr id="25" name="Text 0"/>
          <p:cNvSpPr/>
          <p:nvPr/>
        </p:nvSpPr>
        <p:spPr>
          <a:xfrm>
            <a:off x="590550" y="447675"/>
            <a:ext cx="7150001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Definition and Core Concepts of Healthcare Governance</a:t>
            </a:r>
            <a:endParaRPr lang="en-US" sz="2040" dirty="0"/>
          </a:p>
        </p:txBody>
      </p:sp>
      <p:sp>
        <p:nvSpPr>
          <p:cNvPr id="26" name="Text 1"/>
          <p:cNvSpPr/>
          <p:nvPr/>
        </p:nvSpPr>
        <p:spPr>
          <a:xfrm>
            <a:off x="304800" y="1504950"/>
            <a:ext cx="1274064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Authoritative Definitions</a:t>
            </a:r>
            <a:endParaRPr lang="en-US" sz="1646" dirty="0"/>
          </a:p>
        </p:txBody>
      </p:sp>
      <p:sp>
        <p:nvSpPr>
          <p:cNvPr id="27" name="Text 2"/>
          <p:cNvSpPr/>
          <p:nvPr/>
        </p:nvSpPr>
        <p:spPr>
          <a:xfrm>
            <a:off x="800100" y="2133600"/>
            <a:ext cx="1176099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WHO (2010)</a:t>
            </a:r>
            <a:endParaRPr lang="en-US" sz="1380" dirty="0"/>
          </a:p>
        </p:txBody>
      </p:sp>
      <p:sp>
        <p:nvSpPr>
          <p:cNvPr id="28" name="Text 3"/>
          <p:cNvSpPr/>
          <p:nvPr/>
        </p:nvSpPr>
        <p:spPr>
          <a:xfrm>
            <a:off x="457200" y="2495550"/>
            <a:ext cx="3454301" cy="9115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</a:t>
            </a: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governance refers to the organized actions and means taken by society to promote and protect the health of its population."</a:t>
            </a:r>
            <a:endParaRPr lang="en-US" sz="1400" dirty="0"/>
          </a:p>
        </p:txBody>
      </p:sp>
      <p:sp>
        <p:nvSpPr>
          <p:cNvPr id="29" name="Text 4"/>
          <p:cNvSpPr/>
          <p:nvPr/>
        </p:nvSpPr>
        <p:spPr>
          <a:xfrm>
            <a:off x="4711601" y="2133600"/>
            <a:ext cx="1160547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World Bank</a:t>
            </a:r>
            <a:endParaRPr lang="en-US" sz="1380" dirty="0"/>
          </a:p>
        </p:txBody>
      </p:sp>
      <p:sp>
        <p:nvSpPr>
          <p:cNvPr id="30" name="Text 5"/>
          <p:cNvSpPr/>
          <p:nvPr/>
        </p:nvSpPr>
        <p:spPr>
          <a:xfrm>
            <a:off x="4368701" y="2495550"/>
            <a:ext cx="3454450" cy="11423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</a:t>
            </a: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governance aims to ensure the existence of a strategic policy framework combined with effective oversight, alliance building, regulation, system design focus, and accountability."</a:t>
            </a:r>
            <a:endParaRPr lang="en-US" sz="1400" dirty="0"/>
          </a:p>
        </p:txBody>
      </p:sp>
      <p:sp>
        <p:nvSpPr>
          <p:cNvPr id="31" name="Text 6"/>
          <p:cNvSpPr/>
          <p:nvPr/>
        </p:nvSpPr>
        <p:spPr>
          <a:xfrm>
            <a:off x="8680400" y="2133600"/>
            <a:ext cx="1630397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Training Version</a:t>
            </a:r>
            <a:endParaRPr lang="en-US" sz="1380" dirty="0"/>
          </a:p>
        </p:txBody>
      </p:sp>
      <p:sp>
        <p:nvSpPr>
          <p:cNvPr id="32" name="Text 7"/>
          <p:cNvSpPr/>
          <p:nvPr/>
        </p:nvSpPr>
        <p:spPr>
          <a:xfrm>
            <a:off x="8280350" y="2495550"/>
            <a:ext cx="3454301" cy="11423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</a:t>
            </a: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governance refers to the way decisions are made, implemented, and monitored to ensure that health services are fair, transparent, responsible, and responsive to people's needs."</a:t>
            </a:r>
            <a:endParaRPr lang="en-US" sz="1400" dirty="0"/>
          </a:p>
        </p:txBody>
      </p:sp>
      <p:sp>
        <p:nvSpPr>
          <p:cNvPr id="33" name="Text 8"/>
          <p:cNvSpPr/>
          <p:nvPr/>
        </p:nvSpPr>
        <p:spPr>
          <a:xfrm>
            <a:off x="304800" y="3790950"/>
            <a:ext cx="1274064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Core Components of Healthcare Governance</a:t>
            </a:r>
            <a:endParaRPr lang="en-US" sz="1646" dirty="0"/>
          </a:p>
        </p:txBody>
      </p:sp>
      <p:sp>
        <p:nvSpPr>
          <p:cNvPr id="34" name="Text 9"/>
          <p:cNvSpPr/>
          <p:nvPr/>
        </p:nvSpPr>
        <p:spPr>
          <a:xfrm>
            <a:off x="1000869" y="4610100"/>
            <a:ext cx="1341447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Decision-making</a:t>
            </a:r>
            <a:endParaRPr lang="en-US" sz="1400" dirty="0"/>
          </a:p>
        </p:txBody>
      </p:sp>
      <p:sp>
        <p:nvSpPr>
          <p:cNvPr id="35" name="Text 10"/>
          <p:cNvSpPr/>
          <p:nvPr/>
        </p:nvSpPr>
        <p:spPr>
          <a:xfrm>
            <a:off x="4169271" y="4610100"/>
            <a:ext cx="1238801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Implementation</a:t>
            </a:r>
            <a:endParaRPr lang="en-US" sz="1400" dirty="0"/>
          </a:p>
        </p:txBody>
      </p:sp>
      <p:sp>
        <p:nvSpPr>
          <p:cNvPr id="36" name="Text 11"/>
          <p:cNvSpPr/>
          <p:nvPr/>
        </p:nvSpPr>
        <p:spPr>
          <a:xfrm>
            <a:off x="7333952" y="4610100"/>
            <a:ext cx="1154981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Accountability</a:t>
            </a:r>
            <a:endParaRPr lang="en-US" sz="1200" dirty="0"/>
          </a:p>
        </p:txBody>
      </p:sp>
      <p:sp>
        <p:nvSpPr>
          <p:cNvPr id="37" name="Text 12"/>
          <p:cNvSpPr/>
          <p:nvPr/>
        </p:nvSpPr>
        <p:spPr>
          <a:xfrm>
            <a:off x="10515749" y="4610100"/>
            <a:ext cx="865867" cy="2125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Monitoring</a:t>
            </a:r>
            <a:endParaRPr lang="en-US" sz="1200" dirty="0"/>
          </a:p>
        </p:txBody>
      </p:sp>
      <p:sp>
        <p:nvSpPr>
          <p:cNvPr id="38" name="Text 13"/>
          <p:cNvSpPr/>
          <p:nvPr/>
        </p:nvSpPr>
        <p:spPr>
          <a:xfrm>
            <a:off x="1273820" y="5448300"/>
            <a:ext cx="123012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Power allocation</a:t>
            </a:r>
            <a:endParaRPr lang="en-US" sz="1120" dirty="0"/>
          </a:p>
        </p:txBody>
      </p:sp>
      <p:sp>
        <p:nvSpPr>
          <p:cNvPr id="39" name="Text 14"/>
          <p:cNvSpPr/>
          <p:nvPr/>
        </p:nvSpPr>
        <p:spPr>
          <a:xfrm>
            <a:off x="3920728" y="5448300"/>
            <a:ext cx="13231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Policy formulation</a:t>
            </a:r>
            <a:endParaRPr lang="en-US" sz="1120" dirty="0"/>
          </a:p>
        </p:txBody>
      </p:sp>
      <p:sp>
        <p:nvSpPr>
          <p:cNvPr id="40" name="Text 15"/>
          <p:cNvSpPr/>
          <p:nvPr/>
        </p:nvSpPr>
        <p:spPr>
          <a:xfrm>
            <a:off x="6699796" y="5448300"/>
            <a:ext cx="1742539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 management</a:t>
            </a:r>
            <a:endParaRPr lang="en-US" sz="1120" dirty="0"/>
          </a:p>
        </p:txBody>
      </p:sp>
      <p:sp>
        <p:nvSpPr>
          <p:cNvPr id="41" name="Text 16"/>
          <p:cNvSpPr/>
          <p:nvPr/>
        </p:nvSpPr>
        <p:spPr>
          <a:xfrm>
            <a:off x="9860161" y="5448300"/>
            <a:ext cx="150941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Outcome monitoring</a:t>
            </a:r>
            <a:endParaRPr lang="en-US" sz="1120" dirty="0"/>
          </a:p>
        </p:txBody>
      </p:sp>
      <p:sp>
        <p:nvSpPr>
          <p:cNvPr id="42" name="Text 17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15</a:t>
            </a:r>
            <a:endParaRPr lang="en-US" sz="112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415" y="1528763"/>
            <a:ext cx="1632496" cy="266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4415" y="1528763"/>
            <a:ext cx="1632496" cy="381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4415" y="1566863"/>
            <a:ext cx="285750" cy="304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6289" y="4310063"/>
            <a:ext cx="228600" cy="304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6793" y="1528763"/>
            <a:ext cx="1512987" cy="26670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26793" y="1528763"/>
            <a:ext cx="1512987" cy="3810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26793" y="1566863"/>
            <a:ext cx="200025" cy="304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8986" y="4310063"/>
            <a:ext cx="228600" cy="3048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8700" y="5195888"/>
            <a:ext cx="4343400" cy="6096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0800" y="2200275"/>
            <a:ext cx="5486400" cy="10287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53200" y="2390775"/>
            <a:ext cx="190500" cy="2667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00800" y="3419475"/>
            <a:ext cx="5486400" cy="10287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53200" y="3609975"/>
            <a:ext cx="190500" cy="2667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00800" y="4638675"/>
            <a:ext cx="5486400" cy="10287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53200" y="4829175"/>
            <a:ext cx="238125" cy="266700"/>
          </a:xfrm>
          <a:prstGeom prst="rect">
            <a:avLst/>
          </a:prstGeom>
        </p:spPr>
      </p:pic>
      <p:sp>
        <p:nvSpPr>
          <p:cNvPr id="19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Importance of Healthcare Governance</a:t>
            </a:r>
            <a:endParaRPr lang="en-US" sz="2040" dirty="0"/>
          </a:p>
        </p:txBody>
      </p:sp>
      <p:sp>
        <p:nvSpPr>
          <p:cNvPr id="20" name="Text 1"/>
          <p:cNvSpPr/>
          <p:nvPr/>
        </p:nvSpPr>
        <p:spPr>
          <a:xfrm>
            <a:off x="1636365" y="1604963"/>
            <a:ext cx="139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Efficient Systems</a:t>
            </a:r>
            <a:endParaRPr lang="en-US" sz="1120" dirty="0"/>
          </a:p>
        </p:txBody>
      </p:sp>
      <p:sp>
        <p:nvSpPr>
          <p:cNvPr id="21" name="Text 2"/>
          <p:cNvSpPr/>
          <p:nvPr/>
        </p:nvSpPr>
        <p:spPr>
          <a:xfrm>
            <a:off x="1043293" y="4662488"/>
            <a:ext cx="2183413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Transparent Decision-Making</a:t>
            </a:r>
            <a:endParaRPr lang="en-US" sz="1400" dirty="0"/>
          </a:p>
        </p:txBody>
      </p:sp>
      <p:sp>
        <p:nvSpPr>
          <p:cNvPr id="22" name="Text 3"/>
          <p:cNvSpPr/>
          <p:nvPr/>
        </p:nvSpPr>
        <p:spPr>
          <a:xfrm>
            <a:off x="3903018" y="1604963"/>
            <a:ext cx="13604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Responsive Care</a:t>
            </a:r>
            <a:endParaRPr lang="en-US" sz="1120" dirty="0"/>
          </a:p>
        </p:txBody>
      </p:sp>
      <p:sp>
        <p:nvSpPr>
          <p:cNvPr id="23" name="Text 4"/>
          <p:cNvSpPr/>
          <p:nvPr/>
        </p:nvSpPr>
        <p:spPr>
          <a:xfrm>
            <a:off x="3290917" y="4662488"/>
            <a:ext cx="2022321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Patient-Centered Approach</a:t>
            </a:r>
            <a:endParaRPr lang="en-US" sz="1400" dirty="0"/>
          </a:p>
        </p:txBody>
      </p:sp>
      <p:sp>
        <p:nvSpPr>
          <p:cNvPr id="24" name="Text 5"/>
          <p:cNvSpPr/>
          <p:nvPr/>
        </p:nvSpPr>
        <p:spPr>
          <a:xfrm>
            <a:off x="2136279" y="5195888"/>
            <a:ext cx="477774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Healthcare Governance</a:t>
            </a:r>
            <a:endParaRPr lang="en-US" sz="1380" dirty="0"/>
          </a:p>
        </p:txBody>
      </p:sp>
      <p:sp>
        <p:nvSpPr>
          <p:cNvPr id="25" name="Text 6"/>
          <p:cNvSpPr/>
          <p:nvPr/>
        </p:nvSpPr>
        <p:spPr>
          <a:xfrm>
            <a:off x="6400800" y="1666875"/>
            <a:ext cx="603504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Governance Matters</a:t>
            </a:r>
            <a:endParaRPr lang="en-US" sz="1646" dirty="0"/>
          </a:p>
        </p:txBody>
      </p:sp>
      <p:sp>
        <p:nvSpPr>
          <p:cNvPr id="26" name="Text 7"/>
          <p:cNvSpPr/>
          <p:nvPr/>
        </p:nvSpPr>
        <p:spPr>
          <a:xfrm>
            <a:off x="6858000" y="2352675"/>
            <a:ext cx="536448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of Health Systems</a:t>
            </a:r>
            <a:endParaRPr lang="en-US" sz="1400" dirty="0"/>
          </a:p>
        </p:txBody>
      </p:sp>
      <p:sp>
        <p:nvSpPr>
          <p:cNvPr id="27" name="Text 8"/>
          <p:cNvSpPr/>
          <p:nvPr/>
        </p:nvSpPr>
        <p:spPr>
          <a:xfrm>
            <a:off x="6858000" y="2619375"/>
            <a:ext cx="4876800" cy="6756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Effective governance is the foundation of efficient and responsive health systems, ensuring proper functioning even with abundant resources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28" name="Text 9"/>
          <p:cNvSpPr/>
          <p:nvPr/>
        </p:nvSpPr>
        <p:spPr>
          <a:xfrm>
            <a:off x="6858000" y="3571875"/>
            <a:ext cx="536448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 Inequality</a:t>
            </a:r>
            <a:endParaRPr lang="en-US" sz="1400" dirty="0"/>
          </a:p>
        </p:txBody>
      </p:sp>
      <p:sp>
        <p:nvSpPr>
          <p:cNvPr id="29" name="Text 10"/>
          <p:cNvSpPr/>
          <p:nvPr/>
        </p:nvSpPr>
        <p:spPr>
          <a:xfrm>
            <a:off x="6743700" y="3814121"/>
            <a:ext cx="4991100" cy="4498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Lack of governance can prevent quality care even in settings with ample resources, as demonstrated in Pakistan's PHC.</a:t>
            </a:r>
            <a:endParaRPr lang="en-US" sz="1400" dirty="0"/>
          </a:p>
        </p:txBody>
      </p:sp>
      <p:sp>
        <p:nvSpPr>
          <p:cNvPr id="30" name="Text 11"/>
          <p:cNvSpPr/>
          <p:nvPr/>
        </p:nvSpPr>
        <p:spPr>
          <a:xfrm>
            <a:off x="6905625" y="4791075"/>
            <a:ext cx="5312093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Integration</a:t>
            </a:r>
            <a:endParaRPr lang="en-US" sz="1400" dirty="0"/>
          </a:p>
        </p:txBody>
      </p:sp>
      <p:sp>
        <p:nvSpPr>
          <p:cNvPr id="31" name="Text 12"/>
          <p:cNvSpPr/>
          <p:nvPr/>
        </p:nvSpPr>
        <p:spPr>
          <a:xfrm>
            <a:off x="6905625" y="5057775"/>
            <a:ext cx="4829175" cy="6806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Strong governance ensures alignment between health system components, financing mechanisms, and service delivery.</a:t>
            </a:r>
            <a:endParaRPr lang="en-US" sz="1400" dirty="0"/>
          </a:p>
        </p:txBody>
      </p:sp>
      <p:sp>
        <p:nvSpPr>
          <p:cNvPr id="32" name="Text 13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15</a:t>
            </a:r>
            <a:endParaRPr lang="en-US" sz="112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847850"/>
            <a:ext cx="3708350" cy="199072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5526" y="2038350"/>
            <a:ext cx="666750" cy="6667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6976" y="2200275"/>
            <a:ext cx="323850" cy="342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1750" y="1847850"/>
            <a:ext cx="3708350" cy="1990725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2476" y="2038350"/>
            <a:ext cx="666750" cy="66675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72026" y="2200275"/>
            <a:ext cx="247650" cy="3429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78701" y="1847850"/>
            <a:ext cx="3708499" cy="199072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99575" y="2038350"/>
            <a:ext cx="666750" cy="66675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09125" y="2200275"/>
            <a:ext cx="247650" cy="3429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4800" y="4067175"/>
            <a:ext cx="3708350" cy="2371725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25526" y="4257675"/>
            <a:ext cx="666750" cy="66675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96976" y="4419600"/>
            <a:ext cx="323850" cy="3429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41750" y="4067175"/>
            <a:ext cx="3708350" cy="2371725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62476" y="4257675"/>
            <a:ext cx="666750" cy="66675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52976" y="4419600"/>
            <a:ext cx="285750" cy="3429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78701" y="4067175"/>
            <a:ext cx="3708499" cy="2371725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699575" y="4257675"/>
            <a:ext cx="666750" cy="66675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51975" y="4419600"/>
            <a:ext cx="361950" cy="3429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69201" y="5829300"/>
            <a:ext cx="2428726" cy="419100"/>
          </a:xfrm>
          <a:prstGeom prst="rect">
            <a:avLst/>
          </a:prstGeom>
        </p:spPr>
      </p:pic>
      <p:sp>
        <p:nvSpPr>
          <p:cNvPr id="23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WHO Health System Building Blocks</a:t>
            </a:r>
            <a:endParaRPr lang="en-US" sz="2040" dirty="0"/>
          </a:p>
        </p:txBody>
      </p:sp>
      <p:sp>
        <p:nvSpPr>
          <p:cNvPr id="24" name="Text 1"/>
          <p:cNvSpPr/>
          <p:nvPr/>
        </p:nvSpPr>
        <p:spPr>
          <a:xfrm>
            <a:off x="304800" y="1162050"/>
            <a:ext cx="1158240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26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According to WHO's framework (2007, 2010 strengthened), a health system consists of six building blocks, with governance as a fundamental component:</a:t>
            </a:r>
            <a:endParaRPr lang="en-US" sz="1260" dirty="0"/>
          </a:p>
        </p:txBody>
      </p:sp>
      <p:sp>
        <p:nvSpPr>
          <p:cNvPr id="25" name="Text 2"/>
          <p:cNvSpPr/>
          <p:nvPr/>
        </p:nvSpPr>
        <p:spPr>
          <a:xfrm>
            <a:off x="470535" y="2847975"/>
            <a:ext cx="366008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 Delivery</a:t>
            </a:r>
            <a:endParaRPr lang="en-US" sz="1380" dirty="0"/>
          </a:p>
        </p:txBody>
      </p:sp>
      <p:sp>
        <p:nvSpPr>
          <p:cNvPr id="26" name="Text 3"/>
          <p:cNvSpPr/>
          <p:nvPr/>
        </p:nvSpPr>
        <p:spPr>
          <a:xfrm>
            <a:off x="470535" y="3190875"/>
            <a:ext cx="3660085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Ensuring access to quality health services</a:t>
            </a:r>
            <a:endParaRPr lang="en-US" sz="1400" dirty="0"/>
          </a:p>
        </p:txBody>
      </p:sp>
      <p:sp>
        <p:nvSpPr>
          <p:cNvPr id="27" name="Text 4"/>
          <p:cNvSpPr/>
          <p:nvPr/>
        </p:nvSpPr>
        <p:spPr>
          <a:xfrm>
            <a:off x="4210638" y="2847975"/>
            <a:ext cx="366008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Workforce</a:t>
            </a:r>
            <a:endParaRPr lang="en-US" sz="1380" dirty="0"/>
          </a:p>
        </p:txBody>
      </p:sp>
      <p:sp>
        <p:nvSpPr>
          <p:cNvPr id="28" name="Text 5"/>
          <p:cNvSpPr/>
          <p:nvPr/>
        </p:nvSpPr>
        <p:spPr>
          <a:xfrm>
            <a:off x="4432250" y="3190875"/>
            <a:ext cx="33273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Developing and maintaining skilled health professionals</a:t>
            </a:r>
            <a:endParaRPr lang="en-US" sz="1400" dirty="0"/>
          </a:p>
        </p:txBody>
      </p:sp>
      <p:sp>
        <p:nvSpPr>
          <p:cNvPr id="29" name="Text 6"/>
          <p:cNvSpPr/>
          <p:nvPr/>
        </p:nvSpPr>
        <p:spPr>
          <a:xfrm>
            <a:off x="7950741" y="2847975"/>
            <a:ext cx="3660249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Information Systems</a:t>
            </a:r>
            <a:endParaRPr lang="en-US" sz="1380" dirty="0"/>
          </a:p>
        </p:txBody>
      </p:sp>
      <p:sp>
        <p:nvSpPr>
          <p:cNvPr id="30" name="Text 7"/>
          <p:cNvSpPr/>
          <p:nvPr/>
        </p:nvSpPr>
        <p:spPr>
          <a:xfrm>
            <a:off x="8369201" y="3190875"/>
            <a:ext cx="3327499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Collecting and using health data for decision-making</a:t>
            </a:r>
            <a:endParaRPr lang="en-US" sz="1400" dirty="0"/>
          </a:p>
        </p:txBody>
      </p:sp>
      <p:sp>
        <p:nvSpPr>
          <p:cNvPr id="31" name="Text 8"/>
          <p:cNvSpPr/>
          <p:nvPr/>
        </p:nvSpPr>
        <p:spPr>
          <a:xfrm>
            <a:off x="470535" y="5067300"/>
            <a:ext cx="366008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Medical Products</a:t>
            </a:r>
            <a:endParaRPr lang="en-US" sz="1380" dirty="0"/>
          </a:p>
        </p:txBody>
      </p:sp>
      <p:sp>
        <p:nvSpPr>
          <p:cNvPr id="32" name="Text 9"/>
          <p:cNvSpPr/>
          <p:nvPr/>
        </p:nvSpPr>
        <p:spPr>
          <a:xfrm>
            <a:off x="495300" y="5410200"/>
            <a:ext cx="33273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Ensuring access to essential medicines and technologies</a:t>
            </a:r>
            <a:endParaRPr lang="en-US" sz="1400" dirty="0"/>
          </a:p>
        </p:txBody>
      </p:sp>
      <p:sp>
        <p:nvSpPr>
          <p:cNvPr id="33" name="Text 10"/>
          <p:cNvSpPr/>
          <p:nvPr/>
        </p:nvSpPr>
        <p:spPr>
          <a:xfrm>
            <a:off x="4210638" y="5067300"/>
            <a:ext cx="366008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Financing</a:t>
            </a:r>
            <a:endParaRPr lang="en-US" sz="1380" dirty="0"/>
          </a:p>
        </p:txBody>
      </p:sp>
      <p:sp>
        <p:nvSpPr>
          <p:cNvPr id="34" name="Text 11"/>
          <p:cNvSpPr/>
          <p:nvPr/>
        </p:nvSpPr>
        <p:spPr>
          <a:xfrm>
            <a:off x="4432250" y="5410200"/>
            <a:ext cx="33273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Generating and using resources for health services</a:t>
            </a:r>
            <a:endParaRPr lang="en-US" sz="1400" dirty="0"/>
          </a:p>
        </p:txBody>
      </p:sp>
      <p:sp>
        <p:nvSpPr>
          <p:cNvPr id="35" name="Text 12"/>
          <p:cNvSpPr/>
          <p:nvPr/>
        </p:nvSpPr>
        <p:spPr>
          <a:xfrm>
            <a:off x="7950741" y="5067300"/>
            <a:ext cx="3660249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Leadership and Governance</a:t>
            </a:r>
            <a:endParaRPr lang="en-US" sz="1380" dirty="0"/>
          </a:p>
        </p:txBody>
      </p:sp>
      <p:sp>
        <p:nvSpPr>
          <p:cNvPr id="36" name="Text 13"/>
          <p:cNvSpPr/>
          <p:nvPr/>
        </p:nvSpPr>
        <p:spPr>
          <a:xfrm>
            <a:off x="7950741" y="5410200"/>
            <a:ext cx="3660249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Directing and managing the health system</a:t>
            </a:r>
            <a:endParaRPr lang="en-US" sz="1400" dirty="0"/>
          </a:p>
        </p:txBody>
      </p:sp>
      <p:sp>
        <p:nvSpPr>
          <p:cNvPr id="37" name="Text 14"/>
          <p:cNvSpPr/>
          <p:nvPr/>
        </p:nvSpPr>
        <p:spPr>
          <a:xfrm>
            <a:off x="8512076" y="5829300"/>
            <a:ext cx="2671599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 as a cornerstone</a:t>
            </a:r>
            <a:endParaRPr lang="en-US" sz="1120" dirty="0"/>
          </a:p>
        </p:txBody>
      </p:sp>
      <p:sp>
        <p:nvSpPr>
          <p:cNvPr id="38" name="Text 15"/>
          <p:cNvSpPr/>
          <p:nvPr/>
        </p:nvSpPr>
        <p:spPr>
          <a:xfrm>
            <a:off x="289560" y="6667500"/>
            <a:ext cx="12740640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i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Effective governance ensures all building blocks work together to provide quality health services</a:t>
            </a:r>
            <a:endParaRPr lang="en-US" sz="1400" dirty="0"/>
          </a:p>
        </p:txBody>
      </p:sp>
      <p:sp>
        <p:nvSpPr>
          <p:cNvPr id="39" name="Text 16"/>
          <p:cNvSpPr/>
          <p:nvPr/>
        </p:nvSpPr>
        <p:spPr>
          <a:xfrm>
            <a:off x="304800" y="7086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15</a:t>
            </a:r>
            <a:endParaRPr lang="en-US" sz="112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191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581150"/>
            <a:ext cx="3708350" cy="2095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3151" y="1771650"/>
            <a:ext cx="571500" cy="571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6026" y="1885950"/>
            <a:ext cx="285750" cy="342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1750" y="1581150"/>
            <a:ext cx="3708350" cy="2095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0101" y="1771650"/>
            <a:ext cx="571500" cy="571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33926" y="1885950"/>
            <a:ext cx="323850" cy="3429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78701" y="1581150"/>
            <a:ext cx="3708499" cy="20955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47200" y="1771650"/>
            <a:ext cx="571500" cy="5715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51975" y="1885950"/>
            <a:ext cx="361950" cy="3429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4800" y="3905250"/>
            <a:ext cx="3708350" cy="2095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73151" y="4095750"/>
            <a:ext cx="571500" cy="5715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16026" y="4210050"/>
            <a:ext cx="285750" cy="3429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41750" y="3905250"/>
            <a:ext cx="3708350" cy="20955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10101" y="4095750"/>
            <a:ext cx="571500" cy="5715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14876" y="4210050"/>
            <a:ext cx="361950" cy="3429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78701" y="3905250"/>
            <a:ext cx="3708499" cy="20955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47200" y="4095750"/>
            <a:ext cx="571500" cy="5715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90075" y="4210050"/>
            <a:ext cx="285750" cy="3429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161961" y="6229350"/>
            <a:ext cx="11582400" cy="1428750"/>
          </a:xfrm>
          <a:prstGeom prst="rect">
            <a:avLst/>
          </a:prstGeom>
        </p:spPr>
      </p:pic>
      <p:sp>
        <p:nvSpPr>
          <p:cNvPr id="23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WHO Governance Functions</a:t>
            </a:r>
            <a:endParaRPr lang="en-US" sz="2040" dirty="0"/>
          </a:p>
        </p:txBody>
      </p:sp>
      <p:sp>
        <p:nvSpPr>
          <p:cNvPr id="24" name="Text 1"/>
          <p:cNvSpPr/>
          <p:nvPr/>
        </p:nvSpPr>
        <p:spPr>
          <a:xfrm>
            <a:off x="304800" y="1162050"/>
            <a:ext cx="1274064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26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According to WHO, governance in the health system involves six key functions that ensure effective and responsive health services.</a:t>
            </a:r>
            <a:endParaRPr lang="en-US" sz="1260" dirty="0"/>
          </a:p>
        </p:txBody>
      </p:sp>
      <p:sp>
        <p:nvSpPr>
          <p:cNvPr id="25" name="Text 2"/>
          <p:cNvSpPr/>
          <p:nvPr/>
        </p:nvSpPr>
        <p:spPr>
          <a:xfrm>
            <a:off x="1417886" y="2457450"/>
            <a:ext cx="1630397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Policy Guidance</a:t>
            </a:r>
            <a:endParaRPr lang="en-US" sz="1380" dirty="0"/>
          </a:p>
        </p:txBody>
      </p:sp>
      <p:sp>
        <p:nvSpPr>
          <p:cNvPr id="26" name="Text 3"/>
          <p:cNvSpPr/>
          <p:nvPr/>
        </p:nvSpPr>
        <p:spPr>
          <a:xfrm>
            <a:off x="495300" y="2800350"/>
            <a:ext cx="3327350" cy="6806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Developing clear health policies, priorities, and strategies to guide health system development.</a:t>
            </a:r>
            <a:endParaRPr lang="en-US" sz="1400" dirty="0"/>
          </a:p>
        </p:txBody>
      </p:sp>
      <p:sp>
        <p:nvSpPr>
          <p:cNvPr id="27" name="Text 4"/>
          <p:cNvSpPr/>
          <p:nvPr/>
        </p:nvSpPr>
        <p:spPr>
          <a:xfrm>
            <a:off x="5005536" y="2457450"/>
            <a:ext cx="239885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Intelligence &amp; Oversight</a:t>
            </a:r>
            <a:endParaRPr lang="en-US" sz="1380" dirty="0"/>
          </a:p>
        </p:txBody>
      </p:sp>
      <p:sp>
        <p:nvSpPr>
          <p:cNvPr id="28" name="Text 5"/>
          <p:cNvSpPr/>
          <p:nvPr/>
        </p:nvSpPr>
        <p:spPr>
          <a:xfrm>
            <a:off x="4432250" y="2800350"/>
            <a:ext cx="332735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Collecting, analyzing, and using data to monitor performance and guide decision-making processes</a:t>
            </a:r>
            <a:r>
              <a:rPr lang="en-US" sz="112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29" name="Text 6"/>
          <p:cNvSpPr/>
          <p:nvPr/>
        </p:nvSpPr>
        <p:spPr>
          <a:xfrm>
            <a:off x="9419034" y="2457450"/>
            <a:ext cx="135045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Collaboration</a:t>
            </a:r>
            <a:endParaRPr lang="en-US" sz="1380" dirty="0"/>
          </a:p>
        </p:txBody>
      </p:sp>
      <p:sp>
        <p:nvSpPr>
          <p:cNvPr id="30" name="Text 7"/>
          <p:cNvSpPr/>
          <p:nvPr/>
        </p:nvSpPr>
        <p:spPr>
          <a:xfrm>
            <a:off x="8369201" y="2800350"/>
            <a:ext cx="3327499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Attracting stakeholders, communities, and other sectors to improve health outcomes through coordinated efforts.</a:t>
            </a:r>
            <a:endParaRPr lang="en-US" sz="1400" dirty="0"/>
          </a:p>
        </p:txBody>
      </p:sp>
      <p:sp>
        <p:nvSpPr>
          <p:cNvPr id="31" name="Text 8"/>
          <p:cNvSpPr/>
          <p:nvPr/>
        </p:nvSpPr>
        <p:spPr>
          <a:xfrm>
            <a:off x="1666726" y="4781550"/>
            <a:ext cx="1082784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Regulation</a:t>
            </a:r>
            <a:endParaRPr lang="en-US" sz="1380" dirty="0"/>
          </a:p>
        </p:txBody>
      </p:sp>
      <p:sp>
        <p:nvSpPr>
          <p:cNvPr id="32" name="Text 9"/>
          <p:cNvSpPr/>
          <p:nvPr/>
        </p:nvSpPr>
        <p:spPr>
          <a:xfrm>
            <a:off x="495300" y="5124450"/>
            <a:ext cx="332735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Setting and enforcing rules, standards, and laws for health service providers and facilities to ensure quality and safety.</a:t>
            </a:r>
            <a:endParaRPr lang="en-US" sz="1400" dirty="0"/>
          </a:p>
        </p:txBody>
      </p:sp>
      <p:sp>
        <p:nvSpPr>
          <p:cNvPr id="33" name="Text 10"/>
          <p:cNvSpPr/>
          <p:nvPr/>
        </p:nvSpPr>
        <p:spPr>
          <a:xfrm>
            <a:off x="5439668" y="4781550"/>
            <a:ext cx="1443767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Accountability</a:t>
            </a:r>
            <a:endParaRPr lang="en-US" sz="1380" dirty="0"/>
          </a:p>
        </p:txBody>
      </p:sp>
      <p:sp>
        <p:nvSpPr>
          <p:cNvPr id="34" name="Text 11"/>
          <p:cNvSpPr/>
          <p:nvPr/>
        </p:nvSpPr>
        <p:spPr>
          <a:xfrm>
            <a:off x="4432250" y="5124450"/>
            <a:ext cx="332735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Ensuring all participants are responsible for their actions and resource use, with clear mechanisms for oversight.</a:t>
            </a:r>
            <a:endParaRPr lang="en-US" sz="1400" dirty="0"/>
          </a:p>
        </p:txBody>
      </p:sp>
      <p:sp>
        <p:nvSpPr>
          <p:cNvPr id="35" name="Text 12"/>
          <p:cNvSpPr/>
          <p:nvPr/>
        </p:nvSpPr>
        <p:spPr>
          <a:xfrm>
            <a:off x="9349978" y="4781550"/>
            <a:ext cx="15023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Design</a:t>
            </a:r>
            <a:endParaRPr lang="en-US" sz="1380" dirty="0"/>
          </a:p>
        </p:txBody>
      </p:sp>
      <p:sp>
        <p:nvSpPr>
          <p:cNvPr id="36" name="Text 13"/>
          <p:cNvSpPr/>
          <p:nvPr/>
        </p:nvSpPr>
        <p:spPr>
          <a:xfrm>
            <a:off x="8369201" y="5124450"/>
            <a:ext cx="3327499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the health system to ensure fairness, efficiency, and responsiveness to meet population health needs.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25" y="1290754"/>
            <a:ext cx="3733800" cy="200977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950" y="1314450"/>
            <a:ext cx="571500" cy="571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0725" y="1428750"/>
            <a:ext cx="361950" cy="342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2781300"/>
            <a:ext cx="3429000" cy="47625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9100" y="1162050"/>
            <a:ext cx="3733800" cy="200977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10250" y="1314450"/>
            <a:ext cx="571500" cy="571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34075" y="1428750"/>
            <a:ext cx="323850" cy="3429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81500" y="2781300"/>
            <a:ext cx="3429000" cy="47625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3400" y="1162050"/>
            <a:ext cx="3733800" cy="2009775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34550" y="1314450"/>
            <a:ext cx="571500" cy="571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39325" y="1428750"/>
            <a:ext cx="361950" cy="3429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5800" y="2781300"/>
            <a:ext cx="3429000" cy="47625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4800" y="3362325"/>
            <a:ext cx="3733800" cy="2009775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85950" y="3514725"/>
            <a:ext cx="571500" cy="5715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90725" y="3629025"/>
            <a:ext cx="361950" cy="3429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7200" y="5172075"/>
            <a:ext cx="3429000" cy="47625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29100" y="3362325"/>
            <a:ext cx="3733800" cy="2009775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810250" y="3514725"/>
            <a:ext cx="571500" cy="5715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934075" y="3629025"/>
            <a:ext cx="323850" cy="3429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381500" y="4981575"/>
            <a:ext cx="3429000" cy="47625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53400" y="3362325"/>
            <a:ext cx="3733800" cy="2009775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734550" y="3514725"/>
            <a:ext cx="571500" cy="5715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877425" y="3629025"/>
            <a:ext cx="285750" cy="3429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5800" y="4981575"/>
            <a:ext cx="3429000" cy="47625"/>
          </a:xfrm>
          <a:prstGeom prst="rect">
            <a:avLst/>
          </a:prstGeom>
        </p:spPr>
      </p:pic>
      <p:sp>
        <p:nvSpPr>
          <p:cNvPr id="28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Principles of Healthcare Governance</a:t>
            </a:r>
            <a:endParaRPr lang="en-US" sz="2040" dirty="0"/>
          </a:p>
        </p:txBody>
      </p:sp>
      <p:sp>
        <p:nvSpPr>
          <p:cNvPr id="29" name="Text 1"/>
          <p:cNvSpPr/>
          <p:nvPr/>
        </p:nvSpPr>
        <p:spPr>
          <a:xfrm>
            <a:off x="434340" y="1981200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Accountability</a:t>
            </a:r>
            <a:endParaRPr lang="en-US" sz="1380" dirty="0"/>
          </a:p>
        </p:txBody>
      </p:sp>
      <p:sp>
        <p:nvSpPr>
          <p:cNvPr id="30" name="Text 2"/>
          <p:cNvSpPr/>
          <p:nvPr/>
        </p:nvSpPr>
        <p:spPr>
          <a:xfrm>
            <a:off x="457200" y="2324100"/>
            <a:ext cx="3429000" cy="5770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actors (government, providers, managers) must be responsible for their actions, decisions, and resource use</a:t>
            </a:r>
            <a:r>
              <a:rPr lang="en-US" sz="98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980" dirty="0"/>
          </a:p>
        </p:txBody>
      </p:sp>
      <p:sp>
        <p:nvSpPr>
          <p:cNvPr id="31" name="Text 3"/>
          <p:cNvSpPr/>
          <p:nvPr/>
        </p:nvSpPr>
        <p:spPr>
          <a:xfrm>
            <a:off x="4162425" y="1981200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Transparency</a:t>
            </a:r>
            <a:endParaRPr lang="en-US" sz="1380" dirty="0"/>
          </a:p>
        </p:txBody>
      </p:sp>
      <p:sp>
        <p:nvSpPr>
          <p:cNvPr id="32" name="Text 4"/>
          <p:cNvSpPr/>
          <p:nvPr/>
        </p:nvSpPr>
        <p:spPr>
          <a:xfrm>
            <a:off x="4381500" y="2324100"/>
            <a:ext cx="3429000" cy="5770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Processes, decisions, and resource allocations must be open and accessible to all stakeholders.</a:t>
            </a:r>
            <a:endParaRPr lang="en-US" sz="1400" dirty="0"/>
          </a:p>
        </p:txBody>
      </p:sp>
      <p:sp>
        <p:nvSpPr>
          <p:cNvPr id="33" name="Text 5"/>
          <p:cNvSpPr/>
          <p:nvPr/>
        </p:nvSpPr>
        <p:spPr>
          <a:xfrm>
            <a:off x="7890510" y="1981200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Participation &amp; Inclusiveness</a:t>
            </a:r>
            <a:endParaRPr lang="en-US" sz="1380" dirty="0"/>
          </a:p>
        </p:txBody>
      </p:sp>
      <p:sp>
        <p:nvSpPr>
          <p:cNvPr id="34" name="Text 6"/>
          <p:cNvSpPr/>
          <p:nvPr/>
        </p:nvSpPr>
        <p:spPr>
          <a:xfrm>
            <a:off x="8429624" y="2324100"/>
            <a:ext cx="3305175" cy="5770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Communities, patients, and frontline staff should participate in health planning, decisions, and evaluations.</a:t>
            </a:r>
            <a:endParaRPr lang="en-US" sz="1400" dirty="0"/>
          </a:p>
        </p:txBody>
      </p:sp>
      <p:sp>
        <p:nvSpPr>
          <p:cNvPr id="35" name="Text 7"/>
          <p:cNvSpPr/>
          <p:nvPr/>
        </p:nvSpPr>
        <p:spPr>
          <a:xfrm>
            <a:off x="434340" y="4181475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Equity &amp; Justice</a:t>
            </a:r>
            <a:endParaRPr lang="en-US" sz="1380" dirty="0"/>
          </a:p>
        </p:txBody>
      </p:sp>
      <p:sp>
        <p:nvSpPr>
          <p:cNvPr id="36" name="Text 8"/>
          <p:cNvSpPr/>
          <p:nvPr/>
        </p:nvSpPr>
        <p:spPr>
          <a:xfrm>
            <a:off x="457200" y="4524375"/>
            <a:ext cx="3429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services should be provided fairly without discrimination, ensuring access for vulnerable and marginalized groups.</a:t>
            </a:r>
            <a:endParaRPr lang="en-US" sz="1400" dirty="0"/>
          </a:p>
        </p:txBody>
      </p:sp>
      <p:sp>
        <p:nvSpPr>
          <p:cNvPr id="37" name="Text 9"/>
          <p:cNvSpPr/>
          <p:nvPr/>
        </p:nvSpPr>
        <p:spPr>
          <a:xfrm>
            <a:off x="4162425" y="4181475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Efficiency &amp; Effectiveness</a:t>
            </a:r>
            <a:endParaRPr lang="en-US" sz="1380" dirty="0"/>
          </a:p>
        </p:txBody>
      </p:sp>
      <p:sp>
        <p:nvSpPr>
          <p:cNvPr id="38" name="Text 10"/>
          <p:cNvSpPr/>
          <p:nvPr/>
        </p:nvSpPr>
        <p:spPr>
          <a:xfrm>
            <a:off x="4381500" y="4524375"/>
            <a:ext cx="3429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systems must fully utilize existing resources to achieve expected results.</a:t>
            </a:r>
            <a:endParaRPr lang="en-US" sz="1400" dirty="0"/>
          </a:p>
        </p:txBody>
      </p:sp>
      <p:sp>
        <p:nvSpPr>
          <p:cNvPr id="39" name="Text 11"/>
          <p:cNvSpPr/>
          <p:nvPr/>
        </p:nvSpPr>
        <p:spPr>
          <a:xfrm>
            <a:off x="7890510" y="4181475"/>
            <a:ext cx="37719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Responsiveness to Needs</a:t>
            </a:r>
            <a:endParaRPr lang="en-US" sz="1380" dirty="0"/>
          </a:p>
        </p:txBody>
      </p:sp>
      <p:sp>
        <p:nvSpPr>
          <p:cNvPr id="40" name="Text 12"/>
          <p:cNvSpPr/>
          <p:nvPr/>
        </p:nvSpPr>
        <p:spPr>
          <a:xfrm>
            <a:off x="8305800" y="4524375"/>
            <a:ext cx="3429000" cy="5770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services should quickly respond to patient and community needs, complaints, and expectations.</a:t>
            </a:r>
            <a:endParaRPr lang="en-US" sz="1400" dirty="0"/>
          </a:p>
        </p:txBody>
      </p:sp>
      <p:sp>
        <p:nvSpPr>
          <p:cNvPr id="41" name="Text 13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/ 15</a:t>
            </a:r>
            <a:endParaRPr lang="en-US" sz="112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9101" y="1543050"/>
            <a:ext cx="914400" cy="38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1334" y="1543050"/>
            <a:ext cx="914400" cy="381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771650"/>
            <a:ext cx="190500" cy="381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1885950"/>
            <a:ext cx="190500" cy="152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2748" y="1746095"/>
            <a:ext cx="5012234" cy="4572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1866900"/>
            <a:ext cx="152400" cy="1524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2418" y="1733550"/>
            <a:ext cx="5012382" cy="4572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1866900"/>
            <a:ext cx="95250" cy="1524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7200" y="2343150"/>
            <a:ext cx="185589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195" y="2457450"/>
            <a:ext cx="171450" cy="1524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10184" y="2305050"/>
            <a:ext cx="5012234" cy="4572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2438400"/>
            <a:ext cx="152400" cy="1524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2418" y="2305050"/>
            <a:ext cx="5012382" cy="4572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2438400"/>
            <a:ext cx="9525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3028950"/>
            <a:ext cx="381000" cy="3810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2450" y="3143250"/>
            <a:ext cx="19050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10184" y="2876550"/>
            <a:ext cx="5012234" cy="6858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3009900"/>
            <a:ext cx="152400" cy="1524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22418" y="2876550"/>
            <a:ext cx="5012382" cy="6858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3009900"/>
            <a:ext cx="95250" cy="1524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7200" y="3714750"/>
            <a:ext cx="205234" cy="3810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64493" y="3829050"/>
            <a:ext cx="190500" cy="1524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0184" y="3676650"/>
            <a:ext cx="5012234" cy="4572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3810000"/>
            <a:ext cx="152400" cy="15240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2418" y="3676650"/>
            <a:ext cx="5012382" cy="457200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3810000"/>
            <a:ext cx="95250" cy="152400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57200" y="4400550"/>
            <a:ext cx="295870" cy="381000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19410" y="4514850"/>
            <a:ext cx="171450" cy="152400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10184" y="4248150"/>
            <a:ext cx="5012234" cy="685800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4381500"/>
            <a:ext cx="152400" cy="152400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22418" y="4248150"/>
            <a:ext cx="5012382" cy="685800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4381500"/>
            <a:ext cx="95250" cy="152400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57200" y="5086350"/>
            <a:ext cx="242888" cy="381000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92919" y="5200650"/>
            <a:ext cx="171450" cy="152400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0184" y="5048250"/>
            <a:ext cx="5012234" cy="457200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484" y="5181600"/>
            <a:ext cx="152400" cy="152400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2418" y="5048250"/>
            <a:ext cx="5012382" cy="457200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6718" y="5181600"/>
            <a:ext cx="95250" cy="152400"/>
          </a:xfrm>
          <a:prstGeom prst="rect">
            <a:avLst/>
          </a:prstGeom>
        </p:spPr>
      </p:pic>
      <p:sp>
        <p:nvSpPr>
          <p:cNvPr id="42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 vs. Poor Governance in Healthcare</a:t>
            </a:r>
            <a:endParaRPr lang="en-US" sz="2040" dirty="0"/>
          </a:p>
        </p:txBody>
      </p:sp>
      <p:sp>
        <p:nvSpPr>
          <p:cNvPr id="43" name="Text 1"/>
          <p:cNvSpPr/>
          <p:nvPr/>
        </p:nvSpPr>
        <p:spPr>
          <a:xfrm>
            <a:off x="1624675" y="1162050"/>
            <a:ext cx="5513457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158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 Governance</a:t>
            </a:r>
            <a:endParaRPr lang="en-US" sz="1646" dirty="0"/>
          </a:p>
        </p:txBody>
      </p:sp>
      <p:sp>
        <p:nvSpPr>
          <p:cNvPr id="44" name="Text 2"/>
          <p:cNvSpPr/>
          <p:nvPr/>
        </p:nvSpPr>
        <p:spPr>
          <a:xfrm>
            <a:off x="6386297" y="1162050"/>
            <a:ext cx="5513621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646" b="1" dirty="0">
                <a:solidFill>
                  <a:srgbClr val="B91C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Poor Governance</a:t>
            </a:r>
            <a:endParaRPr lang="en-US" sz="1646" dirty="0"/>
          </a:p>
        </p:txBody>
      </p:sp>
      <p:sp>
        <p:nvSpPr>
          <p:cNvPr id="45" name="Text 3"/>
          <p:cNvSpPr/>
          <p:nvPr/>
        </p:nvSpPr>
        <p:spPr>
          <a:xfrm>
            <a:off x="723900" y="1847850"/>
            <a:ext cx="115498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Accountability</a:t>
            </a:r>
            <a:endParaRPr lang="en-US" sz="1120" dirty="0"/>
          </a:p>
        </p:txBody>
      </p:sp>
      <p:sp>
        <p:nvSpPr>
          <p:cNvPr id="46" name="Text 4"/>
          <p:cNvSpPr/>
          <p:nvPr/>
        </p:nvSpPr>
        <p:spPr>
          <a:xfrm>
            <a:off x="1878882" y="1838325"/>
            <a:ext cx="5050957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Clear responsibilities, employees accountable for their actions</a:t>
            </a:r>
            <a:endParaRPr lang="en-US" sz="1200" dirty="0"/>
          </a:p>
        </p:txBody>
      </p:sp>
      <p:sp>
        <p:nvSpPr>
          <p:cNvPr id="47" name="Text 5"/>
          <p:cNvSpPr/>
          <p:nvPr/>
        </p:nvSpPr>
        <p:spPr>
          <a:xfrm>
            <a:off x="7008168" y="18478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Shirking responsibility; unclear roles/responsibilities</a:t>
            </a:r>
            <a:endParaRPr lang="en-US" sz="1200" dirty="0"/>
          </a:p>
        </p:txBody>
      </p:sp>
      <p:sp>
        <p:nvSpPr>
          <p:cNvPr id="48" name="Text 6"/>
          <p:cNvSpPr/>
          <p:nvPr/>
        </p:nvSpPr>
        <p:spPr>
          <a:xfrm>
            <a:off x="718989" y="2419350"/>
            <a:ext cx="109031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Transparency</a:t>
            </a:r>
            <a:endParaRPr lang="en-US" sz="1120" dirty="0"/>
          </a:p>
        </p:txBody>
      </p:sp>
      <p:sp>
        <p:nvSpPr>
          <p:cNvPr id="49" name="Text 7"/>
          <p:cNvSpPr/>
          <p:nvPr/>
        </p:nvSpPr>
        <p:spPr>
          <a:xfrm>
            <a:off x="2053084" y="2419350"/>
            <a:ext cx="5261997" cy="219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Decisions, resource use, and health data are open and accessible</a:t>
            </a:r>
            <a:endParaRPr lang="en-US" sz="1200" dirty="0"/>
          </a:p>
        </p:txBody>
      </p:sp>
      <p:sp>
        <p:nvSpPr>
          <p:cNvPr id="50" name="Text 8"/>
          <p:cNvSpPr/>
          <p:nvPr/>
        </p:nvSpPr>
        <p:spPr>
          <a:xfrm>
            <a:off x="7008168" y="24193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Information hidden, budget and service delivery not transparent</a:t>
            </a:r>
            <a:endParaRPr lang="en-US" sz="1200" dirty="0"/>
          </a:p>
        </p:txBody>
      </p:sp>
      <p:sp>
        <p:nvSpPr>
          <p:cNvPr id="51" name="Text 9"/>
          <p:cNvSpPr/>
          <p:nvPr/>
        </p:nvSpPr>
        <p:spPr>
          <a:xfrm>
            <a:off x="914400" y="3105150"/>
            <a:ext cx="68955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Fairness</a:t>
            </a:r>
            <a:endParaRPr lang="en-US" sz="1120" dirty="0"/>
          </a:p>
        </p:txBody>
      </p:sp>
      <p:sp>
        <p:nvSpPr>
          <p:cNvPr id="52" name="Text 10"/>
          <p:cNvSpPr/>
          <p:nvPr/>
        </p:nvSpPr>
        <p:spPr>
          <a:xfrm>
            <a:off x="2053084" y="2990850"/>
            <a:ext cx="4783634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Services equally accessible regardless of gender, income, or location</a:t>
            </a:r>
            <a:endParaRPr lang="en-US" sz="1200" dirty="0"/>
          </a:p>
        </p:txBody>
      </p:sp>
      <p:sp>
        <p:nvSpPr>
          <p:cNvPr id="53" name="Text 11"/>
          <p:cNvSpPr/>
          <p:nvPr/>
        </p:nvSpPr>
        <p:spPr>
          <a:xfrm>
            <a:off x="7008168" y="29908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Services favor specific groups; neglects vulnerable populations</a:t>
            </a:r>
            <a:endParaRPr lang="en-US" sz="1200" dirty="0"/>
          </a:p>
        </p:txBody>
      </p:sp>
      <p:sp>
        <p:nvSpPr>
          <p:cNvPr id="54" name="Text 12"/>
          <p:cNvSpPr/>
          <p:nvPr/>
        </p:nvSpPr>
        <p:spPr>
          <a:xfrm>
            <a:off x="738634" y="3676650"/>
            <a:ext cx="971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Participation</a:t>
            </a:r>
            <a:endParaRPr lang="en-US" sz="1120" dirty="0"/>
          </a:p>
        </p:txBody>
      </p:sp>
      <p:sp>
        <p:nvSpPr>
          <p:cNvPr id="55" name="Text 13"/>
          <p:cNvSpPr/>
          <p:nvPr/>
        </p:nvSpPr>
        <p:spPr>
          <a:xfrm>
            <a:off x="2053084" y="3790950"/>
            <a:ext cx="5261997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Patients and communities participate in planning and feedback</a:t>
            </a:r>
            <a:endParaRPr lang="en-US" sz="1200" dirty="0"/>
          </a:p>
        </p:txBody>
      </p:sp>
      <p:sp>
        <p:nvSpPr>
          <p:cNvPr id="56" name="Text 14"/>
          <p:cNvSpPr/>
          <p:nvPr/>
        </p:nvSpPr>
        <p:spPr>
          <a:xfrm>
            <a:off x="7008168" y="37909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community participation; forced services, no feedback</a:t>
            </a:r>
            <a:endParaRPr lang="en-US" sz="1200" dirty="0"/>
          </a:p>
        </p:txBody>
      </p:sp>
      <p:sp>
        <p:nvSpPr>
          <p:cNvPr id="57" name="Text 15"/>
          <p:cNvSpPr/>
          <p:nvPr/>
        </p:nvSpPr>
        <p:spPr>
          <a:xfrm>
            <a:off x="829270" y="4362450"/>
            <a:ext cx="88091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Nursing Quality</a:t>
            </a:r>
            <a:endParaRPr lang="en-US" sz="1120" dirty="0"/>
          </a:p>
        </p:txBody>
      </p:sp>
      <p:sp>
        <p:nvSpPr>
          <p:cNvPr id="58" name="Text 16"/>
          <p:cNvSpPr/>
          <p:nvPr/>
        </p:nvSpPr>
        <p:spPr>
          <a:xfrm>
            <a:off x="2053084" y="4362450"/>
            <a:ext cx="4783634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Following standard protocols; continuously monitoring performance</a:t>
            </a:r>
            <a:endParaRPr lang="en-US" sz="1200" dirty="0"/>
          </a:p>
        </p:txBody>
      </p:sp>
      <p:sp>
        <p:nvSpPr>
          <p:cNvPr id="59" name="Text 17"/>
          <p:cNvSpPr/>
          <p:nvPr/>
        </p:nvSpPr>
        <p:spPr>
          <a:xfrm>
            <a:off x="7008168" y="43624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standardization; inconsistent service quality</a:t>
            </a:r>
            <a:endParaRPr lang="en-US" sz="1200" dirty="0"/>
          </a:p>
        </p:txBody>
      </p:sp>
      <p:sp>
        <p:nvSpPr>
          <p:cNvPr id="60" name="Text 18"/>
          <p:cNvSpPr/>
          <p:nvPr/>
        </p:nvSpPr>
        <p:spPr>
          <a:xfrm>
            <a:off x="776288" y="5048250"/>
            <a:ext cx="9338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12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 Utilization</a:t>
            </a:r>
            <a:endParaRPr lang="en-US" sz="1120" dirty="0"/>
          </a:p>
        </p:txBody>
      </p:sp>
      <p:sp>
        <p:nvSpPr>
          <p:cNvPr id="61" name="Text 19"/>
          <p:cNvSpPr/>
          <p:nvPr/>
        </p:nvSpPr>
        <p:spPr>
          <a:xfrm>
            <a:off x="2053084" y="5162550"/>
            <a:ext cx="5261997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Efficient and reasonable use of drugs, materials, and personnel</a:t>
            </a:r>
            <a:endParaRPr lang="en-US" sz="1200" dirty="0"/>
          </a:p>
        </p:txBody>
      </p:sp>
      <p:sp>
        <p:nvSpPr>
          <p:cNvPr id="62" name="Text 20"/>
          <p:cNvSpPr/>
          <p:nvPr/>
        </p:nvSpPr>
        <p:spPr>
          <a:xfrm>
            <a:off x="7008168" y="5162550"/>
            <a:ext cx="5262161" cy="2124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 abuse or waste; frequent stockouts</a:t>
            </a:r>
            <a:endParaRPr lang="en-US" sz="1200" dirty="0"/>
          </a:p>
        </p:txBody>
      </p:sp>
      <p:sp>
        <p:nvSpPr>
          <p:cNvPr id="63" name="Text 21"/>
          <p:cNvSpPr/>
          <p:nvPr/>
        </p:nvSpPr>
        <p:spPr>
          <a:xfrm>
            <a:off x="304800" y="632460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 / 15</a:t>
            </a:r>
            <a:endParaRPr lang="en-US" sz="112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7721501" cy="6286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657350"/>
            <a:ext cx="3708350" cy="18859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809750"/>
            <a:ext cx="476250" cy="4762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888" y="1914525"/>
            <a:ext cx="142875" cy="2667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1750" y="1657350"/>
            <a:ext cx="3708350" cy="188595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4150" y="1809750"/>
            <a:ext cx="476250" cy="47625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7025" y="1914525"/>
            <a:ext cx="190500" cy="2667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78701" y="1657350"/>
            <a:ext cx="3708499" cy="188595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31101" y="1809750"/>
            <a:ext cx="476250" cy="47625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50163" y="1914525"/>
            <a:ext cx="238125" cy="2667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4800" y="3695700"/>
            <a:ext cx="5676900" cy="142875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7200" y="3848100"/>
            <a:ext cx="476250" cy="47625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5788" y="3952875"/>
            <a:ext cx="219075" cy="2667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10300" y="3695700"/>
            <a:ext cx="5676900" cy="142875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62700" y="3848100"/>
            <a:ext cx="476250" cy="47625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529388" y="3952875"/>
            <a:ext cx="142875" cy="2667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4800" y="5276850"/>
            <a:ext cx="11582400" cy="4572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9100" y="5410200"/>
            <a:ext cx="114300" cy="152400"/>
          </a:xfrm>
          <a:prstGeom prst="rect">
            <a:avLst/>
          </a:prstGeom>
        </p:spPr>
      </p:pic>
      <p:sp>
        <p:nvSpPr>
          <p:cNvPr id="21" name="Text 0"/>
          <p:cNvSpPr/>
          <p:nvPr/>
        </p:nvSpPr>
        <p:spPr>
          <a:xfrm>
            <a:off x="590550" y="447675"/>
            <a:ext cx="786500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sz="204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Case Study: PHC Governance in Pakistan</a:t>
            </a:r>
            <a:endParaRPr lang="en-US" sz="2040" dirty="0"/>
          </a:p>
        </p:txBody>
      </p:sp>
      <p:sp>
        <p:nvSpPr>
          <p:cNvPr id="22" name="Text 1"/>
          <p:cNvSpPr/>
          <p:nvPr/>
        </p:nvSpPr>
        <p:spPr>
          <a:xfrm>
            <a:off x="304800" y="1162050"/>
            <a:ext cx="12740640" cy="2442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40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Pakistan has implemented governance measures in PHC to strengthen healthcare services and improve population health outcomes</a:t>
            </a:r>
            <a:r>
              <a:rPr lang="en-US" sz="126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260" dirty="0"/>
          </a:p>
        </p:txBody>
      </p:sp>
      <p:sp>
        <p:nvSpPr>
          <p:cNvPr id="23" name="Text 2"/>
          <p:cNvSpPr/>
          <p:nvPr/>
        </p:nvSpPr>
        <p:spPr>
          <a:xfrm>
            <a:off x="1047750" y="1914525"/>
            <a:ext cx="284464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Immunization Accountability</a:t>
            </a:r>
            <a:endParaRPr lang="en-US" sz="1380" dirty="0"/>
          </a:p>
        </p:txBody>
      </p:sp>
      <p:sp>
        <p:nvSpPr>
          <p:cNvPr id="24" name="Text 3"/>
          <p:cNvSpPr/>
          <p:nvPr/>
        </p:nvSpPr>
        <p:spPr>
          <a:xfrm>
            <a:off x="457200" y="2400300"/>
            <a:ext cx="3403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Practice:LHWs maintain immunization registers and report coverage data.</a:t>
            </a:r>
            <a:endParaRPr lang="en-US" sz="1200" b="1" dirty="0"/>
          </a:p>
        </p:txBody>
      </p:sp>
      <p:sp>
        <p:nvSpPr>
          <p:cNvPr id="25" name="Text 4"/>
          <p:cNvSpPr/>
          <p:nvPr/>
        </p:nvSpPr>
        <p:spPr>
          <a:xfrm>
            <a:off x="457200" y="2933700"/>
            <a:ext cx="3403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Impact:EPI monitoring enables tracking of missed children.</a:t>
            </a:r>
            <a:endParaRPr lang="en-US" sz="1200" b="1" dirty="0"/>
          </a:p>
        </p:txBody>
      </p:sp>
      <p:sp>
        <p:nvSpPr>
          <p:cNvPr id="26" name="Text 5"/>
          <p:cNvSpPr/>
          <p:nvPr/>
        </p:nvSpPr>
        <p:spPr>
          <a:xfrm>
            <a:off x="4984700" y="1914525"/>
            <a:ext cx="179329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Reporting System</a:t>
            </a:r>
            <a:endParaRPr lang="en-US" sz="1380" dirty="0"/>
          </a:p>
        </p:txBody>
      </p:sp>
      <p:sp>
        <p:nvSpPr>
          <p:cNvPr id="27" name="Text 6"/>
          <p:cNvSpPr/>
          <p:nvPr/>
        </p:nvSpPr>
        <p:spPr>
          <a:xfrm>
            <a:off x="4394150" y="2389099"/>
            <a:ext cx="3403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Practice:Use of DHIS-2 for real-time reporting of health indicators</a:t>
            </a:r>
            <a:r>
              <a:rPr lang="en-US" sz="1120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20" dirty="0"/>
          </a:p>
        </p:txBody>
      </p:sp>
      <p:sp>
        <p:nvSpPr>
          <p:cNvPr id="28" name="Text 7"/>
          <p:cNvSpPr/>
          <p:nvPr/>
        </p:nvSpPr>
        <p:spPr>
          <a:xfrm>
            <a:off x="4394150" y="2933700"/>
            <a:ext cx="34035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Impact:Prevents data tampering and improves planning.</a:t>
            </a:r>
            <a:endParaRPr lang="en-US" sz="1200" b="1" dirty="0"/>
          </a:p>
        </p:txBody>
      </p:sp>
      <p:sp>
        <p:nvSpPr>
          <p:cNvPr id="29" name="Text 8"/>
          <p:cNvSpPr/>
          <p:nvPr/>
        </p:nvSpPr>
        <p:spPr>
          <a:xfrm>
            <a:off x="8921651" y="1914525"/>
            <a:ext cx="246827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</a:t>
            </a:r>
            <a:endParaRPr lang="en-US" sz="1380" dirty="0"/>
          </a:p>
        </p:txBody>
      </p:sp>
      <p:sp>
        <p:nvSpPr>
          <p:cNvPr id="30" name="Text 9"/>
          <p:cNvSpPr/>
          <p:nvPr/>
        </p:nvSpPr>
        <p:spPr>
          <a:xfrm>
            <a:off x="8331101" y="2400300"/>
            <a:ext cx="3403699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Practice:Community support groups provide feedback on local services.</a:t>
            </a:r>
            <a:endParaRPr lang="en-US" sz="1200" b="1" dirty="0"/>
          </a:p>
        </p:txBody>
      </p:sp>
      <p:sp>
        <p:nvSpPr>
          <p:cNvPr id="31" name="Text 10"/>
          <p:cNvSpPr/>
          <p:nvPr/>
        </p:nvSpPr>
        <p:spPr>
          <a:xfrm>
            <a:off x="8331101" y="2933700"/>
            <a:ext cx="3403699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Impact:Religious leaders mobilized to eliminate polio rumors.</a:t>
            </a:r>
            <a:endParaRPr lang="en-US" sz="1200" b="1" dirty="0"/>
          </a:p>
        </p:txBody>
      </p:sp>
      <p:sp>
        <p:nvSpPr>
          <p:cNvPr id="32" name="Text 11"/>
          <p:cNvSpPr/>
          <p:nvPr/>
        </p:nvSpPr>
        <p:spPr>
          <a:xfrm>
            <a:off x="1047750" y="3952875"/>
            <a:ext cx="218161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Equity &amp; Accessibility</a:t>
            </a:r>
            <a:endParaRPr lang="en-US" sz="1380" dirty="0"/>
          </a:p>
        </p:txBody>
      </p:sp>
      <p:sp>
        <p:nvSpPr>
          <p:cNvPr id="33" name="Text 12"/>
          <p:cNvSpPr/>
          <p:nvPr/>
        </p:nvSpPr>
        <p:spPr>
          <a:xfrm>
            <a:off x="457200" y="4438650"/>
            <a:ext cx="59093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Practice:PHC centers serve as first point of care for poor families.</a:t>
            </a:r>
            <a:endParaRPr lang="en-US" sz="1200" b="1" dirty="0"/>
          </a:p>
        </p:txBody>
      </p:sp>
      <p:sp>
        <p:nvSpPr>
          <p:cNvPr id="34" name="Text 13"/>
          <p:cNvSpPr/>
          <p:nvPr/>
        </p:nvSpPr>
        <p:spPr>
          <a:xfrm>
            <a:off x="457200" y="4743450"/>
            <a:ext cx="59093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Impact:Ensures financial protection and supports UHC goals.</a:t>
            </a:r>
            <a:endParaRPr lang="en-US" sz="1200" b="1" dirty="0"/>
          </a:p>
        </p:txBody>
      </p:sp>
      <p:sp>
        <p:nvSpPr>
          <p:cNvPr id="35" name="Text 14"/>
          <p:cNvSpPr/>
          <p:nvPr/>
        </p:nvSpPr>
        <p:spPr>
          <a:xfrm>
            <a:off x="6953250" y="3952875"/>
            <a:ext cx="170046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>
              <a:lnSpc>
                <a:spcPts val="2100"/>
              </a:lnSpc>
              <a:buNone/>
            </a:pPr>
            <a:r>
              <a:rPr lang="en-US" sz="1380" b="1" dirty="0">
                <a:solidFill>
                  <a:srgbClr val="1F29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Responsive Care</a:t>
            </a:r>
            <a:endParaRPr lang="en-US" sz="1380" dirty="0"/>
          </a:p>
        </p:txBody>
      </p:sp>
      <p:sp>
        <p:nvSpPr>
          <p:cNvPr id="36" name="Text 15"/>
          <p:cNvSpPr/>
          <p:nvPr/>
        </p:nvSpPr>
        <p:spPr>
          <a:xfrm>
            <a:off x="6362700" y="4438650"/>
            <a:ext cx="59093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Practice:Quick response systems during disease outbreaks.</a:t>
            </a:r>
            <a:endParaRPr lang="en-US" sz="1200" b="1" dirty="0"/>
          </a:p>
        </p:txBody>
      </p:sp>
      <p:sp>
        <p:nvSpPr>
          <p:cNvPr id="37" name="Text 16"/>
          <p:cNvSpPr/>
          <p:nvPr/>
        </p:nvSpPr>
        <p:spPr>
          <a:xfrm>
            <a:off x="6362700" y="4743450"/>
            <a:ext cx="59093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Impact:Daily reporting and community mobilization for outbreaks.</a:t>
            </a:r>
            <a:endParaRPr lang="en-US" sz="1200" b="1" dirty="0"/>
          </a:p>
        </p:txBody>
      </p:sp>
      <p:sp>
        <p:nvSpPr>
          <p:cNvPr id="38" name="Text 17"/>
          <p:cNvSpPr/>
          <p:nvPr/>
        </p:nvSpPr>
        <p:spPr>
          <a:xfrm>
            <a:off x="652016" y="5391150"/>
            <a:ext cx="124891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3741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Insight:Pakistan's PHC demonstrates how governance principles can be effectively implemented at the local level to improve healthcare delivery.</a:t>
            </a:r>
            <a:endParaRPr lang="en-US" sz="1200" b="1" dirty="0"/>
          </a:p>
        </p:txBody>
      </p:sp>
      <p:sp>
        <p:nvSpPr>
          <p:cNvPr id="39" name="Text 18"/>
          <p:cNvSpPr/>
          <p:nvPr/>
        </p:nvSpPr>
        <p:spPr>
          <a:xfrm>
            <a:off x="304800" y="5886450"/>
            <a:ext cx="12740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1800"/>
              </a:lnSpc>
              <a:buNone/>
            </a:pPr>
            <a:r>
              <a:rPr lang="en-US" sz="112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15</a:t>
            </a:r>
            <a:endParaRPr lang="en-US" sz="11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295</TotalTime>
  <Words>1838</Words>
  <Application>Microsoft Office PowerPoint</Application>
  <PresentationFormat>Widescreen</PresentationFormat>
  <Paragraphs>275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Aptos</vt:lpstr>
      <vt:lpstr>Arial</vt:lpstr>
      <vt:lpstr>Trebuchet MS</vt:lpstr>
      <vt:lpstr>Wingdings 3</vt:lpstr>
      <vt:lpstr>Facet</vt:lpstr>
      <vt:lpstr>PowerPoint Presentation</vt:lpstr>
      <vt:lpstr>MODULE ONE  UNDERSTANDING MANAGEMENT, LEADERSHIP &amp; GOVERNANCE  IN PRIMARY HEALTHCARE SETTINGS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6</cp:revision>
  <dcterms:created xsi:type="dcterms:W3CDTF">2025-09-14T12:15:12Z</dcterms:created>
  <dcterms:modified xsi:type="dcterms:W3CDTF">2025-11-12T16:46:35Z</dcterms:modified>
</cp:coreProperties>
</file>